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55"/>
  </p:notesMasterIdLst>
  <p:sldIdLst>
    <p:sldId id="256" r:id="rId2"/>
    <p:sldId id="258" r:id="rId3"/>
    <p:sldId id="259" r:id="rId4"/>
    <p:sldId id="334" r:id="rId5"/>
    <p:sldId id="335" r:id="rId6"/>
    <p:sldId id="262" r:id="rId7"/>
    <p:sldId id="267" r:id="rId8"/>
    <p:sldId id="336" r:id="rId9"/>
    <p:sldId id="337" r:id="rId10"/>
    <p:sldId id="338" r:id="rId11"/>
    <p:sldId id="297" r:id="rId12"/>
    <p:sldId id="299" r:id="rId13"/>
    <p:sldId id="271" r:id="rId14"/>
    <p:sldId id="272" r:id="rId15"/>
    <p:sldId id="300" r:id="rId16"/>
    <p:sldId id="274" r:id="rId17"/>
    <p:sldId id="276" r:id="rId18"/>
    <p:sldId id="260" r:id="rId19"/>
    <p:sldId id="333" r:id="rId20"/>
    <p:sldId id="277" r:id="rId21"/>
    <p:sldId id="306" r:id="rId22"/>
    <p:sldId id="304" r:id="rId23"/>
    <p:sldId id="307" r:id="rId24"/>
    <p:sldId id="308" r:id="rId25"/>
    <p:sldId id="309" r:id="rId26"/>
    <p:sldId id="278" r:id="rId27"/>
    <p:sldId id="280" r:id="rId28"/>
    <p:sldId id="302" r:id="rId29"/>
    <p:sldId id="283" r:id="rId30"/>
    <p:sldId id="285" r:id="rId31"/>
    <p:sldId id="310" r:id="rId32"/>
    <p:sldId id="288" r:id="rId33"/>
    <p:sldId id="289" r:id="rId34"/>
    <p:sldId id="290" r:id="rId35"/>
    <p:sldId id="291" r:id="rId36"/>
    <p:sldId id="311" r:id="rId37"/>
    <p:sldId id="331" r:id="rId38"/>
    <p:sldId id="332" r:id="rId39"/>
    <p:sldId id="312" r:id="rId40"/>
    <p:sldId id="316" r:id="rId41"/>
    <p:sldId id="320" r:id="rId42"/>
    <p:sldId id="321" r:id="rId43"/>
    <p:sldId id="318" r:id="rId44"/>
    <p:sldId id="319" r:id="rId45"/>
    <p:sldId id="322" r:id="rId46"/>
    <p:sldId id="324" r:id="rId47"/>
    <p:sldId id="325" r:id="rId48"/>
    <p:sldId id="326" r:id="rId49"/>
    <p:sldId id="329" r:id="rId50"/>
    <p:sldId id="328" r:id="rId51"/>
    <p:sldId id="301" r:id="rId52"/>
    <p:sldId id="315" r:id="rId53"/>
    <p:sldId id="330" r:id="rId5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3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9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ED05F-9567-44F4-820E-395C60BD44CB}" type="datetimeFigureOut">
              <a:rPr lang="zh-TW" altLang="en-US" smtClean="0"/>
              <a:t>2023/11/13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043A1-DBCD-446F-A0F9-9E07A03ADF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2751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11AFD6E-3459-290F-1147-F0C47ACEE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6774"/>
            <a:ext cx="9144000" cy="106689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27C960D2-C9BE-0AE6-C174-AE462C74B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645007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990AE-F72C-4C2E-E2D0-7A8D7EEF0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41B46D-142E-8C8E-C4F4-B6B1586A6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D92E3-36AD-2615-0166-6B73C34F10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7824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BFB69-319D-2284-2734-217160D39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32320" y="6356350"/>
            <a:ext cx="429768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83B0-C775-5BD2-8EC6-A41D19BCA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9999" y="6356350"/>
            <a:ext cx="521207" cy="365125"/>
          </a:xfrm>
          <a:prstGeom prst="rect">
            <a:avLst/>
          </a:prstGeom>
        </p:spPr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16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040463-6D41-8D45-088A-540B0D1883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92281"/>
            <a:ext cx="2628900" cy="558468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5F2276-7F04-F3F7-E3CE-F81C8DC63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92281"/>
            <a:ext cx="7734300" cy="558468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802BF-9E0C-3251-8FAE-81F07DB053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7824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F1754-5B8F-A9FA-E8B1-06E04CE2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32320" y="6356350"/>
            <a:ext cx="429768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1E6A8-5139-ECD4-CC0C-32FFC6741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9999" y="6356350"/>
            <a:ext cx="521207" cy="365125"/>
          </a:xfrm>
          <a:prstGeom prst="rect">
            <a:avLst/>
          </a:prstGeom>
        </p:spPr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713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155F0-A6D4-C39B-394F-0B16E9C9C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108" y="588245"/>
            <a:ext cx="10449784" cy="888863"/>
          </a:xfrm>
        </p:spPr>
        <p:txBody>
          <a:bodyPr/>
          <a:lstStyle>
            <a:lvl1pPr>
              <a:defRPr>
                <a:latin typeface="+mj-lt"/>
                <a:ea typeface="+mn-e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1860F-B260-57CE-E12B-2C9486031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824" y="1657978"/>
            <a:ext cx="10442448" cy="4403825"/>
          </a:xfrm>
        </p:spPr>
        <p:txBody>
          <a:bodyPr>
            <a:normAutofit/>
          </a:bodyPr>
          <a:lstStyle>
            <a:lvl1pPr>
              <a:defRPr sz="2000" b="0">
                <a:latin typeface="+mn-lt"/>
                <a:cs typeface="Segoe UI" panose="020B0502040204020203" pitchFamily="34" charset="0"/>
              </a:defRPr>
            </a:lvl1pPr>
            <a:lvl2pPr>
              <a:defRPr sz="1800" b="0">
                <a:latin typeface="+mn-lt"/>
                <a:cs typeface="Segoe UI" panose="020B0502040204020203" pitchFamily="34" charset="0"/>
              </a:defRPr>
            </a:lvl2pPr>
            <a:lvl3pPr>
              <a:defRPr sz="1600" b="0">
                <a:latin typeface="+mn-lt"/>
                <a:cs typeface="Segoe UI" panose="020B0502040204020203" pitchFamily="34" charset="0"/>
              </a:defRPr>
            </a:lvl3pPr>
            <a:lvl4pPr>
              <a:defRPr sz="1400" b="0">
                <a:latin typeface="+mn-lt"/>
                <a:cs typeface="Segoe UI" panose="020B0502040204020203" pitchFamily="34" charset="0"/>
              </a:defRPr>
            </a:lvl4pPr>
            <a:lvl5pPr>
              <a:defRPr sz="1400" b="0"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564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D8633-AC3B-E617-1C54-84932DDD7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236" y="1514688"/>
            <a:ext cx="8584164" cy="3138875"/>
          </a:xfrm>
        </p:spPr>
        <p:txBody>
          <a:bodyPr anchor="b">
            <a:normAutofit/>
          </a:bodyPr>
          <a:lstStyle>
            <a:lvl1pPr>
              <a:defRPr sz="36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68C242-ECAB-AEC3-7E9B-F9854AF31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4236" y="4963885"/>
            <a:ext cx="8584165" cy="1125765"/>
          </a:xfrm>
        </p:spPr>
        <p:txBody>
          <a:bodyPr>
            <a:normAutofit/>
          </a:bodyPr>
          <a:lstStyle>
            <a:lvl1pPr marL="0" indent="0">
              <a:buNone/>
              <a:defRPr sz="1600" cap="all" spc="30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2317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60DFF-11BD-F5F4-35D4-1986ABBD3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D1279-E9A9-702E-144D-61114B788E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7824" y="2159175"/>
            <a:ext cx="4977453" cy="4017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84E624-7A76-56EC-FA0D-E2AA8EF9B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391" y="2159175"/>
            <a:ext cx="4985785" cy="4017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5540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A3D8-FDD9-329B-BCC6-BBF47F01B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348" y="602671"/>
            <a:ext cx="10429303" cy="7689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EF7DC-0699-CB3C-A7CB-39035D89A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1349" y="1696325"/>
            <a:ext cx="4963538" cy="647700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2EB40-99E1-CCA4-BAFA-F51AA56CF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1349" y="2344025"/>
            <a:ext cx="4963538" cy="3833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8979BC-6B50-751D-D569-F360938B05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2669" y="1696325"/>
            <a:ext cx="4987982" cy="647700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3A26F-230E-2D25-6BDC-6ECA00FAEF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2669" y="2344025"/>
            <a:ext cx="4987982" cy="38333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182A01-DE7C-3BA4-96FF-CDEF2F60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7824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CAA828-0166-8ECD-BCE8-654BEFDD7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32320" y="6356350"/>
            <a:ext cx="429768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90C0D2-459A-04AA-FD90-7687D2FE8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9999" y="6356350"/>
            <a:ext cx="521207" cy="365125"/>
          </a:xfrm>
          <a:prstGeom prst="rect">
            <a:avLst/>
          </a:prstGeom>
        </p:spPr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78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D549F-FA71-857F-E02E-3CB63CE68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569611-F911-D3D4-B613-ACCDA56C45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7824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EA1961-0B6B-8FEB-F2CB-C42E90EF2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32320" y="6356350"/>
            <a:ext cx="429768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A80E-3139-9F1B-9C3E-2A76628C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9999" y="6356350"/>
            <a:ext cx="521207" cy="365125"/>
          </a:xfrm>
          <a:prstGeom prst="rect">
            <a:avLst/>
          </a:prstGeom>
        </p:spPr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818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F54789-9F96-511A-0FB6-24F6A8418C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7824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780399-ADEF-8F74-9F59-6AD804C93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32320" y="6356350"/>
            <a:ext cx="429768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6A34F-ABAB-9C4E-38A1-C6EEB944B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9999" y="6356350"/>
            <a:ext cx="521207" cy="365125"/>
          </a:xfrm>
          <a:prstGeom prst="rect">
            <a:avLst/>
          </a:prstGeom>
        </p:spPr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359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E3917-2BF6-1CE2-F34B-49F0D09A1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07868"/>
            <a:ext cx="3640713" cy="2062594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15B8F-A9F3-8583-FFF1-175021F17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2898" y="807867"/>
            <a:ext cx="5922489" cy="505318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D90AFF-A949-CE9E-6B94-C1B6196129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000652"/>
            <a:ext cx="3640713" cy="2868336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95267E-088F-FB9A-9469-551890F2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7824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A3FFC-B3A6-C0B6-5DAE-70BE0D6FB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32320" y="6356350"/>
            <a:ext cx="429768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8D35F-BC2E-8D14-060F-449CBAF7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9999" y="6356350"/>
            <a:ext cx="521207" cy="365125"/>
          </a:xfrm>
          <a:prstGeom prst="rect">
            <a:avLst/>
          </a:prstGeom>
        </p:spPr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73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909ED-ED97-A3CE-5569-77B45F414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0881"/>
            <a:ext cx="3639312" cy="206259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83BB3A-9E24-DE4C-9619-1502F1B6F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47408" y="919595"/>
            <a:ext cx="6107979" cy="501361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B4CE1F-29E0-88BB-8489-E58236B8B1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000652"/>
            <a:ext cx="3643889" cy="2868336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B7212-6816-FFD1-50B2-58844AD38E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7824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417744-5A24-B7B7-5FD6-E98E60832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32320" y="6356350"/>
            <a:ext cx="429768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DA4D1-A71D-A7A6-3D0C-294E5D280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9999" y="6356350"/>
            <a:ext cx="521207" cy="365125"/>
          </a:xfrm>
          <a:prstGeom prst="rect">
            <a:avLst/>
          </a:prstGeom>
        </p:spPr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89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858A62-FE72-978B-BE71-05908D82E1A4}"/>
              </a:ext>
            </a:extLst>
          </p:cNvPr>
          <p:cNvSpPr/>
          <p:nvPr/>
        </p:nvSpPr>
        <p:spPr>
          <a:xfrm>
            <a:off x="0" y="0"/>
            <a:ext cx="12192000" cy="6860161"/>
          </a:xfrm>
          <a:prstGeom prst="rect">
            <a:avLst/>
          </a:prstGeom>
          <a:solidFill>
            <a:schemeClr val="bg2">
              <a:lumMod val="75000"/>
              <a:alpha val="1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A14B7-4740-5D9F-6489-BAD00C3E0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108" y="588245"/>
            <a:ext cx="10449784" cy="12659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0487F-803F-C5AF-BD93-39C0FC738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7824" y="2157984"/>
            <a:ext cx="10442448" cy="390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5050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88" r:id="rId4"/>
    <p:sldLayoutId id="2147483689" r:id="rId5"/>
    <p:sldLayoutId id="2147483694" r:id="rId6"/>
    <p:sldLayoutId id="2147483690" r:id="rId7"/>
    <p:sldLayoutId id="2147483691" r:id="rId8"/>
    <p:sldLayoutId id="2147483692" r:id="rId9"/>
    <p:sldLayoutId id="2147483693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youtube.com/watch?v=L_4BPjLBF4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ynopsys.com/ai/what-is-reinforcement-learning.html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sera.org/articles/ai-vs-deep-learning-vs-machine-learning-beginners-guide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2fqAlgmoPo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srVfK3rpUk?start=96&amp;feature=oembed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news/2022/11/lawsuit-github-copilot/" TargetMode="External"/><Relationship Id="rId2" Type="http://schemas.openxmlformats.org/officeDocument/2006/relationships/hyperlink" Target="https://snyk.io/learn/what-is-copyleft-license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7qMFhQh7rY?feature=oembed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YLxKVkDTiTU?start=1440&amp;feature=oembed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8ZiDLIxBW8?start=41&amp;feature=oembed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blog/2023-10-10-research-quantifying-github-copilots-impact-on-code-quality/" TargetMode="External"/><Relationship Id="rId2" Type="http://schemas.openxmlformats.org/officeDocument/2006/relationships/hyperlink" Target="https://github.blog/2022-09-07-research-quantifying-github-copilots-impact-on-developer-productivity-and-happiness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2fqAlgmoPo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057641C-FC79-6C30-BA46-AE9DA2A91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956B81-191B-BE8B-6B7B-EB66DCC90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  <a:alpha val="1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0A6A8D8-08AA-F0EC-BD90-9ECE949F4A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16382" y="2165520"/>
            <a:ext cx="3361414" cy="2960097"/>
          </a:xfrm>
        </p:spPr>
        <p:txBody>
          <a:bodyPr anchor="ctr">
            <a:normAutofit/>
          </a:bodyPr>
          <a:lstStyle/>
          <a:p>
            <a:r>
              <a:rPr lang="en-US" altLang="zh-TW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Basic Introduction to Generative AI</a:t>
            </a:r>
            <a:endParaRPr lang="zh-TW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Picture 3" descr="抽象的遺傳概念">
            <a:extLst>
              <a:ext uri="{FF2B5EF4-FFF2-40B4-BE49-F238E27FC236}">
                <a16:creationId xmlns:a16="http://schemas.microsoft.com/office/drawing/2014/main" id="{E121EEE2-727A-6890-461E-A9AFF6F7F3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70" r="-2" b="392"/>
          <a:stretch/>
        </p:blipFill>
        <p:spPr>
          <a:xfrm>
            <a:off x="-8136" y="10"/>
            <a:ext cx="7475735" cy="685799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510BCB0-B387-8ACC-7C90-6A401D53E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526579" y="407055"/>
            <a:ext cx="665421" cy="1044872"/>
          </a:xfrm>
          <a:custGeom>
            <a:avLst/>
            <a:gdLst>
              <a:gd name="connsiteX0" fmla="*/ 622356 w 665421"/>
              <a:gd name="connsiteY0" fmla="*/ 1043845 h 1044872"/>
              <a:gd name="connsiteX1" fmla="*/ 665421 w 665421"/>
              <a:gd name="connsiteY1" fmla="*/ 1036298 h 1044872"/>
              <a:gd name="connsiteX2" fmla="*/ 665421 w 665421"/>
              <a:gd name="connsiteY2" fmla="*/ 10333 h 1044872"/>
              <a:gd name="connsiteX3" fmla="*/ 597828 w 665421"/>
              <a:gd name="connsiteY3" fmla="*/ 1988 h 1044872"/>
              <a:gd name="connsiteX4" fmla="*/ 363250 w 665421"/>
              <a:gd name="connsiteY4" fmla="*/ 25517 h 1044872"/>
              <a:gd name="connsiteX5" fmla="*/ 262 w 665421"/>
              <a:gd name="connsiteY5" fmla="*/ 497483 h 1044872"/>
              <a:gd name="connsiteX6" fmla="*/ 269181 w 665421"/>
              <a:gd name="connsiteY6" fmla="*/ 959508 h 1044872"/>
              <a:gd name="connsiteX7" fmla="*/ 622356 w 665421"/>
              <a:gd name="connsiteY7" fmla="*/ 1043845 h 1044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5421" h="1044872">
                <a:moveTo>
                  <a:pt x="622356" y="1043845"/>
                </a:moveTo>
                <a:lnTo>
                  <a:pt x="665421" y="1036298"/>
                </a:lnTo>
                <a:lnTo>
                  <a:pt x="665421" y="10333"/>
                </a:lnTo>
                <a:lnTo>
                  <a:pt x="597828" y="1988"/>
                </a:lnTo>
                <a:cubicBezTo>
                  <a:pt x="515657" y="-3894"/>
                  <a:pt x="433167" y="3083"/>
                  <a:pt x="363250" y="25517"/>
                </a:cubicBezTo>
                <a:cubicBezTo>
                  <a:pt x="176805" y="85342"/>
                  <a:pt x="7722" y="263720"/>
                  <a:pt x="262" y="497483"/>
                </a:cubicBezTo>
                <a:cubicBezTo>
                  <a:pt x="-7198" y="731246"/>
                  <a:pt x="145855" y="876837"/>
                  <a:pt x="269181" y="959508"/>
                </a:cubicBezTo>
                <a:cubicBezTo>
                  <a:pt x="349348" y="1020009"/>
                  <a:pt x="496316" y="1051060"/>
                  <a:pt x="622356" y="104384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C8E3EAE-776E-2B5B-E7BA-43B90F068C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1110" y="5460700"/>
            <a:ext cx="279167" cy="263379"/>
          </a:xfrm>
          <a:custGeom>
            <a:avLst/>
            <a:gdLst>
              <a:gd name="connsiteX0" fmla="*/ 66240 w 1495757"/>
              <a:gd name="connsiteY0" fmla="*/ 1054656 h 1666165"/>
              <a:gd name="connsiteX1" fmla="*/ 228925 w 1495757"/>
              <a:gd name="connsiteY1" fmla="*/ 1307098 h 1666165"/>
              <a:gd name="connsiteX2" fmla="*/ 397220 w 1495757"/>
              <a:gd name="connsiteY2" fmla="*/ 1542710 h 1666165"/>
              <a:gd name="connsiteX3" fmla="*/ 834785 w 1495757"/>
              <a:gd name="connsiteY3" fmla="*/ 1666126 h 1666165"/>
              <a:gd name="connsiteX4" fmla="*/ 1339669 w 1495757"/>
              <a:gd name="connsiteY4" fmla="*/ 1531491 h 1666165"/>
              <a:gd name="connsiteX5" fmla="*/ 1446255 w 1495757"/>
              <a:gd name="connsiteY5" fmla="*/ 1189292 h 1666165"/>
              <a:gd name="connsiteX6" fmla="*/ 1491134 w 1495757"/>
              <a:gd name="connsiteY6" fmla="*/ 779775 h 1666165"/>
              <a:gd name="connsiteX7" fmla="*/ 1339669 w 1495757"/>
              <a:gd name="connsiteY7" fmla="*/ 420747 h 1666165"/>
              <a:gd name="connsiteX8" fmla="*/ 1148935 w 1495757"/>
              <a:gd name="connsiteY8" fmla="*/ 123427 h 1666165"/>
              <a:gd name="connsiteX9" fmla="*/ 941372 w 1495757"/>
              <a:gd name="connsiteY9" fmla="*/ 11 h 1666165"/>
              <a:gd name="connsiteX10" fmla="*/ 554294 w 1495757"/>
              <a:gd name="connsiteY10" fmla="*/ 129037 h 1666165"/>
              <a:gd name="connsiteX11" fmla="*/ 189656 w 1495757"/>
              <a:gd name="connsiteY11" fmla="*/ 375869 h 1666165"/>
              <a:gd name="connsiteX12" fmla="*/ 15752 w 1495757"/>
              <a:gd name="connsiteY12" fmla="*/ 594652 h 1666165"/>
              <a:gd name="connsiteX13" fmla="*/ 15752 w 1495757"/>
              <a:gd name="connsiteY13" fmla="*/ 880752 h 1666165"/>
              <a:gd name="connsiteX14" fmla="*/ 66240 w 1495757"/>
              <a:gd name="connsiteY14" fmla="*/ 1054656 h 1666165"/>
              <a:gd name="connsiteX0" fmla="*/ 56549 w 1486066"/>
              <a:gd name="connsiteY0" fmla="*/ 1054656 h 1666165"/>
              <a:gd name="connsiteX1" fmla="*/ 219234 w 1486066"/>
              <a:gd name="connsiteY1" fmla="*/ 1307098 h 1666165"/>
              <a:gd name="connsiteX2" fmla="*/ 387529 w 1486066"/>
              <a:gd name="connsiteY2" fmla="*/ 1542710 h 1666165"/>
              <a:gd name="connsiteX3" fmla="*/ 825094 w 1486066"/>
              <a:gd name="connsiteY3" fmla="*/ 1666126 h 1666165"/>
              <a:gd name="connsiteX4" fmla="*/ 1329978 w 1486066"/>
              <a:gd name="connsiteY4" fmla="*/ 1531491 h 1666165"/>
              <a:gd name="connsiteX5" fmla="*/ 1436564 w 1486066"/>
              <a:gd name="connsiteY5" fmla="*/ 1189292 h 1666165"/>
              <a:gd name="connsiteX6" fmla="*/ 1481443 w 1486066"/>
              <a:gd name="connsiteY6" fmla="*/ 779775 h 1666165"/>
              <a:gd name="connsiteX7" fmla="*/ 1329978 w 1486066"/>
              <a:gd name="connsiteY7" fmla="*/ 420747 h 1666165"/>
              <a:gd name="connsiteX8" fmla="*/ 1139244 w 1486066"/>
              <a:gd name="connsiteY8" fmla="*/ 123427 h 1666165"/>
              <a:gd name="connsiteX9" fmla="*/ 931681 w 1486066"/>
              <a:gd name="connsiteY9" fmla="*/ 11 h 1666165"/>
              <a:gd name="connsiteX10" fmla="*/ 544603 w 1486066"/>
              <a:gd name="connsiteY10" fmla="*/ 129037 h 1666165"/>
              <a:gd name="connsiteX11" fmla="*/ 179965 w 1486066"/>
              <a:gd name="connsiteY11" fmla="*/ 375869 h 1666165"/>
              <a:gd name="connsiteX12" fmla="*/ 6061 w 1486066"/>
              <a:gd name="connsiteY12" fmla="*/ 594652 h 1666165"/>
              <a:gd name="connsiteX13" fmla="*/ 56549 w 1486066"/>
              <a:gd name="connsiteY13" fmla="*/ 1054656 h 1666165"/>
              <a:gd name="connsiteX0" fmla="*/ 0 w 1480005"/>
              <a:gd name="connsiteY0" fmla="*/ 594652 h 1666165"/>
              <a:gd name="connsiteX1" fmla="*/ 213173 w 1480005"/>
              <a:gd name="connsiteY1" fmla="*/ 1307098 h 1666165"/>
              <a:gd name="connsiteX2" fmla="*/ 381468 w 1480005"/>
              <a:gd name="connsiteY2" fmla="*/ 1542710 h 1666165"/>
              <a:gd name="connsiteX3" fmla="*/ 819033 w 1480005"/>
              <a:gd name="connsiteY3" fmla="*/ 1666126 h 1666165"/>
              <a:gd name="connsiteX4" fmla="*/ 1323917 w 1480005"/>
              <a:gd name="connsiteY4" fmla="*/ 1531491 h 1666165"/>
              <a:gd name="connsiteX5" fmla="*/ 1430503 w 1480005"/>
              <a:gd name="connsiteY5" fmla="*/ 1189292 h 1666165"/>
              <a:gd name="connsiteX6" fmla="*/ 1475382 w 1480005"/>
              <a:gd name="connsiteY6" fmla="*/ 779775 h 1666165"/>
              <a:gd name="connsiteX7" fmla="*/ 1323917 w 1480005"/>
              <a:gd name="connsiteY7" fmla="*/ 420747 h 1666165"/>
              <a:gd name="connsiteX8" fmla="*/ 1133183 w 1480005"/>
              <a:gd name="connsiteY8" fmla="*/ 123427 h 1666165"/>
              <a:gd name="connsiteX9" fmla="*/ 925620 w 1480005"/>
              <a:gd name="connsiteY9" fmla="*/ 11 h 1666165"/>
              <a:gd name="connsiteX10" fmla="*/ 538542 w 1480005"/>
              <a:gd name="connsiteY10" fmla="*/ 129037 h 1666165"/>
              <a:gd name="connsiteX11" fmla="*/ 173904 w 1480005"/>
              <a:gd name="connsiteY11" fmla="*/ 375869 h 1666165"/>
              <a:gd name="connsiteX12" fmla="*/ 0 w 1480005"/>
              <a:gd name="connsiteY12" fmla="*/ 594652 h 1666165"/>
              <a:gd name="connsiteX0" fmla="*/ 14219 w 1494224"/>
              <a:gd name="connsiteY0" fmla="*/ 594652 h 1666165"/>
              <a:gd name="connsiteX1" fmla="*/ 227392 w 1494224"/>
              <a:gd name="connsiteY1" fmla="*/ 1307098 h 1666165"/>
              <a:gd name="connsiteX2" fmla="*/ 395687 w 1494224"/>
              <a:gd name="connsiteY2" fmla="*/ 1542710 h 1666165"/>
              <a:gd name="connsiteX3" fmla="*/ 833252 w 1494224"/>
              <a:gd name="connsiteY3" fmla="*/ 1666126 h 1666165"/>
              <a:gd name="connsiteX4" fmla="*/ 1338136 w 1494224"/>
              <a:gd name="connsiteY4" fmla="*/ 1531491 h 1666165"/>
              <a:gd name="connsiteX5" fmla="*/ 1444722 w 1494224"/>
              <a:gd name="connsiteY5" fmla="*/ 1189292 h 1666165"/>
              <a:gd name="connsiteX6" fmla="*/ 1489601 w 1494224"/>
              <a:gd name="connsiteY6" fmla="*/ 779775 h 1666165"/>
              <a:gd name="connsiteX7" fmla="*/ 1338136 w 1494224"/>
              <a:gd name="connsiteY7" fmla="*/ 420747 h 1666165"/>
              <a:gd name="connsiteX8" fmla="*/ 1147402 w 1494224"/>
              <a:gd name="connsiteY8" fmla="*/ 123427 h 1666165"/>
              <a:gd name="connsiteX9" fmla="*/ 939839 w 1494224"/>
              <a:gd name="connsiteY9" fmla="*/ 11 h 1666165"/>
              <a:gd name="connsiteX10" fmla="*/ 552761 w 1494224"/>
              <a:gd name="connsiteY10" fmla="*/ 129037 h 1666165"/>
              <a:gd name="connsiteX11" fmla="*/ 188123 w 1494224"/>
              <a:gd name="connsiteY11" fmla="*/ 375869 h 1666165"/>
              <a:gd name="connsiteX12" fmla="*/ 14219 w 1494224"/>
              <a:gd name="connsiteY12" fmla="*/ 594652 h 1666165"/>
              <a:gd name="connsiteX0" fmla="*/ 9077 w 1489082"/>
              <a:gd name="connsiteY0" fmla="*/ 594652 h 1666165"/>
              <a:gd name="connsiteX1" fmla="*/ 222250 w 1489082"/>
              <a:gd name="connsiteY1" fmla="*/ 1307098 h 1666165"/>
              <a:gd name="connsiteX2" fmla="*/ 390545 w 1489082"/>
              <a:gd name="connsiteY2" fmla="*/ 1542710 h 1666165"/>
              <a:gd name="connsiteX3" fmla="*/ 828110 w 1489082"/>
              <a:gd name="connsiteY3" fmla="*/ 1666126 h 1666165"/>
              <a:gd name="connsiteX4" fmla="*/ 1332994 w 1489082"/>
              <a:gd name="connsiteY4" fmla="*/ 1531491 h 1666165"/>
              <a:gd name="connsiteX5" fmla="*/ 1439580 w 1489082"/>
              <a:gd name="connsiteY5" fmla="*/ 1189292 h 1666165"/>
              <a:gd name="connsiteX6" fmla="*/ 1484459 w 1489082"/>
              <a:gd name="connsiteY6" fmla="*/ 779775 h 1666165"/>
              <a:gd name="connsiteX7" fmla="*/ 1332994 w 1489082"/>
              <a:gd name="connsiteY7" fmla="*/ 420747 h 1666165"/>
              <a:gd name="connsiteX8" fmla="*/ 1142260 w 1489082"/>
              <a:gd name="connsiteY8" fmla="*/ 123427 h 1666165"/>
              <a:gd name="connsiteX9" fmla="*/ 934697 w 1489082"/>
              <a:gd name="connsiteY9" fmla="*/ 11 h 1666165"/>
              <a:gd name="connsiteX10" fmla="*/ 547619 w 1489082"/>
              <a:gd name="connsiteY10" fmla="*/ 129037 h 1666165"/>
              <a:gd name="connsiteX11" fmla="*/ 9077 w 1489082"/>
              <a:gd name="connsiteY11" fmla="*/ 594652 h 1666165"/>
              <a:gd name="connsiteX0" fmla="*/ 9077 w 1501902"/>
              <a:gd name="connsiteY0" fmla="*/ 594652 h 1666165"/>
              <a:gd name="connsiteX1" fmla="*/ 222250 w 1501902"/>
              <a:gd name="connsiteY1" fmla="*/ 1307098 h 1666165"/>
              <a:gd name="connsiteX2" fmla="*/ 390545 w 1501902"/>
              <a:gd name="connsiteY2" fmla="*/ 1542710 h 1666165"/>
              <a:gd name="connsiteX3" fmla="*/ 828110 w 1501902"/>
              <a:gd name="connsiteY3" fmla="*/ 1666126 h 1666165"/>
              <a:gd name="connsiteX4" fmla="*/ 1332994 w 1501902"/>
              <a:gd name="connsiteY4" fmla="*/ 1531491 h 1666165"/>
              <a:gd name="connsiteX5" fmla="*/ 1439580 w 1501902"/>
              <a:gd name="connsiteY5" fmla="*/ 1189292 h 1666165"/>
              <a:gd name="connsiteX6" fmla="*/ 1484459 w 1501902"/>
              <a:gd name="connsiteY6" fmla="*/ 779775 h 1666165"/>
              <a:gd name="connsiteX7" fmla="*/ 1142260 w 1501902"/>
              <a:gd name="connsiteY7" fmla="*/ 123427 h 1666165"/>
              <a:gd name="connsiteX8" fmla="*/ 934697 w 1501902"/>
              <a:gd name="connsiteY8" fmla="*/ 11 h 1666165"/>
              <a:gd name="connsiteX9" fmla="*/ 547619 w 1501902"/>
              <a:gd name="connsiteY9" fmla="*/ 129037 h 1666165"/>
              <a:gd name="connsiteX10" fmla="*/ 9077 w 1501902"/>
              <a:gd name="connsiteY10" fmla="*/ 594652 h 1666165"/>
              <a:gd name="connsiteX0" fmla="*/ 9077 w 1491891"/>
              <a:gd name="connsiteY0" fmla="*/ 594652 h 1666165"/>
              <a:gd name="connsiteX1" fmla="*/ 222250 w 1491891"/>
              <a:gd name="connsiteY1" fmla="*/ 1307098 h 1666165"/>
              <a:gd name="connsiteX2" fmla="*/ 390545 w 1491891"/>
              <a:gd name="connsiteY2" fmla="*/ 1542710 h 1666165"/>
              <a:gd name="connsiteX3" fmla="*/ 828110 w 1491891"/>
              <a:gd name="connsiteY3" fmla="*/ 1666126 h 1666165"/>
              <a:gd name="connsiteX4" fmla="*/ 1332994 w 1491891"/>
              <a:gd name="connsiteY4" fmla="*/ 1531491 h 1666165"/>
              <a:gd name="connsiteX5" fmla="*/ 1484459 w 1491891"/>
              <a:gd name="connsiteY5" fmla="*/ 779775 h 1666165"/>
              <a:gd name="connsiteX6" fmla="*/ 1142260 w 1491891"/>
              <a:gd name="connsiteY6" fmla="*/ 123427 h 1666165"/>
              <a:gd name="connsiteX7" fmla="*/ 934697 w 1491891"/>
              <a:gd name="connsiteY7" fmla="*/ 11 h 1666165"/>
              <a:gd name="connsiteX8" fmla="*/ 547619 w 1491891"/>
              <a:gd name="connsiteY8" fmla="*/ 129037 h 1666165"/>
              <a:gd name="connsiteX9" fmla="*/ 9077 w 1491891"/>
              <a:gd name="connsiteY9" fmla="*/ 594652 h 1666165"/>
              <a:gd name="connsiteX0" fmla="*/ 10852 w 1493666"/>
              <a:gd name="connsiteY0" fmla="*/ 594652 h 1666169"/>
              <a:gd name="connsiteX1" fmla="*/ 183580 w 1493666"/>
              <a:gd name="connsiteY1" fmla="*/ 1268412 h 1666169"/>
              <a:gd name="connsiteX2" fmla="*/ 392320 w 1493666"/>
              <a:gd name="connsiteY2" fmla="*/ 1542710 h 1666169"/>
              <a:gd name="connsiteX3" fmla="*/ 829885 w 1493666"/>
              <a:gd name="connsiteY3" fmla="*/ 1666126 h 1666169"/>
              <a:gd name="connsiteX4" fmla="*/ 1334769 w 1493666"/>
              <a:gd name="connsiteY4" fmla="*/ 1531491 h 1666169"/>
              <a:gd name="connsiteX5" fmla="*/ 1486234 w 1493666"/>
              <a:gd name="connsiteY5" fmla="*/ 779775 h 1666169"/>
              <a:gd name="connsiteX6" fmla="*/ 1144035 w 1493666"/>
              <a:gd name="connsiteY6" fmla="*/ 123427 h 1666169"/>
              <a:gd name="connsiteX7" fmla="*/ 936472 w 1493666"/>
              <a:gd name="connsiteY7" fmla="*/ 11 h 1666169"/>
              <a:gd name="connsiteX8" fmla="*/ 549394 w 1493666"/>
              <a:gd name="connsiteY8" fmla="*/ 129037 h 1666169"/>
              <a:gd name="connsiteX9" fmla="*/ 10852 w 1493666"/>
              <a:gd name="connsiteY9" fmla="*/ 594652 h 1666169"/>
              <a:gd name="connsiteX0" fmla="*/ 13894 w 1496708"/>
              <a:gd name="connsiteY0" fmla="*/ 594652 h 1666169"/>
              <a:gd name="connsiteX1" fmla="*/ 140902 w 1496708"/>
              <a:gd name="connsiteY1" fmla="*/ 1268412 h 1666169"/>
              <a:gd name="connsiteX2" fmla="*/ 395362 w 1496708"/>
              <a:gd name="connsiteY2" fmla="*/ 1542710 h 1666169"/>
              <a:gd name="connsiteX3" fmla="*/ 832927 w 1496708"/>
              <a:gd name="connsiteY3" fmla="*/ 1666126 h 1666169"/>
              <a:gd name="connsiteX4" fmla="*/ 1337811 w 1496708"/>
              <a:gd name="connsiteY4" fmla="*/ 1531491 h 1666169"/>
              <a:gd name="connsiteX5" fmla="*/ 1489276 w 1496708"/>
              <a:gd name="connsiteY5" fmla="*/ 779775 h 1666169"/>
              <a:gd name="connsiteX6" fmla="*/ 1147077 w 1496708"/>
              <a:gd name="connsiteY6" fmla="*/ 123427 h 1666169"/>
              <a:gd name="connsiteX7" fmla="*/ 939514 w 1496708"/>
              <a:gd name="connsiteY7" fmla="*/ 11 h 1666169"/>
              <a:gd name="connsiteX8" fmla="*/ 552436 w 1496708"/>
              <a:gd name="connsiteY8" fmla="*/ 129037 h 1666169"/>
              <a:gd name="connsiteX9" fmla="*/ 13894 w 1496708"/>
              <a:gd name="connsiteY9" fmla="*/ 594652 h 1666169"/>
              <a:gd name="connsiteX0" fmla="*/ 13894 w 1493356"/>
              <a:gd name="connsiteY0" fmla="*/ 594652 h 1666169"/>
              <a:gd name="connsiteX1" fmla="*/ 140902 w 1493356"/>
              <a:gd name="connsiteY1" fmla="*/ 1268412 h 1666169"/>
              <a:gd name="connsiteX2" fmla="*/ 395362 w 1493356"/>
              <a:gd name="connsiteY2" fmla="*/ 1542710 h 1666169"/>
              <a:gd name="connsiteX3" fmla="*/ 832927 w 1493356"/>
              <a:gd name="connsiteY3" fmla="*/ 1666126 h 1666169"/>
              <a:gd name="connsiteX4" fmla="*/ 1337811 w 1493356"/>
              <a:gd name="connsiteY4" fmla="*/ 1531491 h 1666169"/>
              <a:gd name="connsiteX5" fmla="*/ 1489276 w 1493356"/>
              <a:gd name="connsiteY5" fmla="*/ 779775 h 1666169"/>
              <a:gd name="connsiteX6" fmla="*/ 1210382 w 1493356"/>
              <a:gd name="connsiteY6" fmla="*/ 123427 h 1666169"/>
              <a:gd name="connsiteX7" fmla="*/ 939514 w 1493356"/>
              <a:gd name="connsiteY7" fmla="*/ 11 h 1666169"/>
              <a:gd name="connsiteX8" fmla="*/ 552436 w 1493356"/>
              <a:gd name="connsiteY8" fmla="*/ 129037 h 1666169"/>
              <a:gd name="connsiteX9" fmla="*/ 13894 w 1493356"/>
              <a:gd name="connsiteY9" fmla="*/ 594652 h 1666169"/>
              <a:gd name="connsiteX0" fmla="*/ 13894 w 1492733"/>
              <a:gd name="connsiteY0" fmla="*/ 594652 h 1666935"/>
              <a:gd name="connsiteX1" fmla="*/ 140902 w 1492733"/>
              <a:gd name="connsiteY1" fmla="*/ 1268412 h 1666935"/>
              <a:gd name="connsiteX2" fmla="*/ 395362 w 1492733"/>
              <a:gd name="connsiteY2" fmla="*/ 1542710 h 1666935"/>
              <a:gd name="connsiteX3" fmla="*/ 832927 w 1492733"/>
              <a:gd name="connsiteY3" fmla="*/ 1666126 h 1666935"/>
              <a:gd name="connsiteX4" fmla="*/ 1330777 w 1492733"/>
              <a:gd name="connsiteY4" fmla="*/ 1489288 h 1666935"/>
              <a:gd name="connsiteX5" fmla="*/ 1489276 w 1492733"/>
              <a:gd name="connsiteY5" fmla="*/ 779775 h 1666935"/>
              <a:gd name="connsiteX6" fmla="*/ 1210382 w 1492733"/>
              <a:gd name="connsiteY6" fmla="*/ 123427 h 1666935"/>
              <a:gd name="connsiteX7" fmla="*/ 939514 w 1492733"/>
              <a:gd name="connsiteY7" fmla="*/ 11 h 1666935"/>
              <a:gd name="connsiteX8" fmla="*/ 552436 w 1492733"/>
              <a:gd name="connsiteY8" fmla="*/ 129037 h 1666935"/>
              <a:gd name="connsiteX9" fmla="*/ 13894 w 1492733"/>
              <a:gd name="connsiteY9" fmla="*/ 594652 h 1666935"/>
              <a:gd name="connsiteX0" fmla="*/ 13894 w 1492733"/>
              <a:gd name="connsiteY0" fmla="*/ 539375 h 1611658"/>
              <a:gd name="connsiteX1" fmla="*/ 140902 w 1492733"/>
              <a:gd name="connsiteY1" fmla="*/ 1213135 h 1611658"/>
              <a:gd name="connsiteX2" fmla="*/ 395362 w 1492733"/>
              <a:gd name="connsiteY2" fmla="*/ 1487433 h 1611658"/>
              <a:gd name="connsiteX3" fmla="*/ 832927 w 1492733"/>
              <a:gd name="connsiteY3" fmla="*/ 1610849 h 1611658"/>
              <a:gd name="connsiteX4" fmla="*/ 1330777 w 1492733"/>
              <a:gd name="connsiteY4" fmla="*/ 1434011 h 1611658"/>
              <a:gd name="connsiteX5" fmla="*/ 1489276 w 1492733"/>
              <a:gd name="connsiteY5" fmla="*/ 724498 h 1611658"/>
              <a:gd name="connsiteX6" fmla="*/ 1210382 w 1492733"/>
              <a:gd name="connsiteY6" fmla="*/ 68150 h 1611658"/>
              <a:gd name="connsiteX7" fmla="*/ 552436 w 1492733"/>
              <a:gd name="connsiteY7" fmla="*/ 73760 h 1611658"/>
              <a:gd name="connsiteX8" fmla="*/ 13894 w 1492733"/>
              <a:gd name="connsiteY8" fmla="*/ 539375 h 1611658"/>
              <a:gd name="connsiteX0" fmla="*/ 22437 w 1501276"/>
              <a:gd name="connsiteY0" fmla="*/ 539375 h 1620865"/>
              <a:gd name="connsiteX1" fmla="*/ 149445 w 1501276"/>
              <a:gd name="connsiteY1" fmla="*/ 1213135 h 1620865"/>
              <a:gd name="connsiteX2" fmla="*/ 841470 w 1501276"/>
              <a:gd name="connsiteY2" fmla="*/ 1610849 h 1620865"/>
              <a:gd name="connsiteX3" fmla="*/ 1339320 w 1501276"/>
              <a:gd name="connsiteY3" fmla="*/ 1434011 h 1620865"/>
              <a:gd name="connsiteX4" fmla="*/ 1497819 w 1501276"/>
              <a:gd name="connsiteY4" fmla="*/ 724498 h 1620865"/>
              <a:gd name="connsiteX5" fmla="*/ 1218925 w 1501276"/>
              <a:gd name="connsiteY5" fmla="*/ 68150 h 1620865"/>
              <a:gd name="connsiteX6" fmla="*/ 560979 w 1501276"/>
              <a:gd name="connsiteY6" fmla="*/ 73760 h 1620865"/>
              <a:gd name="connsiteX7" fmla="*/ 22437 w 1501276"/>
              <a:gd name="connsiteY7" fmla="*/ 539375 h 1620865"/>
              <a:gd name="connsiteX0" fmla="*/ 18441 w 1498582"/>
              <a:gd name="connsiteY0" fmla="*/ 539375 h 1620866"/>
              <a:gd name="connsiteX1" fmla="*/ 145449 w 1498582"/>
              <a:gd name="connsiteY1" fmla="*/ 1213135 h 1620866"/>
              <a:gd name="connsiteX2" fmla="*/ 672288 w 1498582"/>
              <a:gd name="connsiteY2" fmla="*/ 1610850 h 1620866"/>
              <a:gd name="connsiteX3" fmla="*/ 1335324 w 1498582"/>
              <a:gd name="connsiteY3" fmla="*/ 1434011 h 1620866"/>
              <a:gd name="connsiteX4" fmla="*/ 1493823 w 1498582"/>
              <a:gd name="connsiteY4" fmla="*/ 724498 h 1620866"/>
              <a:gd name="connsiteX5" fmla="*/ 1214929 w 1498582"/>
              <a:gd name="connsiteY5" fmla="*/ 68150 h 1620866"/>
              <a:gd name="connsiteX6" fmla="*/ 556983 w 1498582"/>
              <a:gd name="connsiteY6" fmla="*/ 73760 h 1620866"/>
              <a:gd name="connsiteX7" fmla="*/ 18441 w 1498582"/>
              <a:gd name="connsiteY7" fmla="*/ 539375 h 1620866"/>
              <a:gd name="connsiteX0" fmla="*/ 18441 w 1502750"/>
              <a:gd name="connsiteY0" fmla="*/ 539375 h 1618556"/>
              <a:gd name="connsiteX1" fmla="*/ 145449 w 1502750"/>
              <a:gd name="connsiteY1" fmla="*/ 1213135 h 1618556"/>
              <a:gd name="connsiteX2" fmla="*/ 672288 w 1502750"/>
              <a:gd name="connsiteY2" fmla="*/ 1610850 h 1618556"/>
              <a:gd name="connsiteX3" fmla="*/ 1361406 w 1502750"/>
              <a:gd name="connsiteY3" fmla="*/ 1416622 h 1618556"/>
              <a:gd name="connsiteX4" fmla="*/ 1493823 w 1502750"/>
              <a:gd name="connsiteY4" fmla="*/ 724498 h 1618556"/>
              <a:gd name="connsiteX5" fmla="*/ 1214929 w 1502750"/>
              <a:gd name="connsiteY5" fmla="*/ 68150 h 1618556"/>
              <a:gd name="connsiteX6" fmla="*/ 556983 w 1502750"/>
              <a:gd name="connsiteY6" fmla="*/ 73760 h 1618556"/>
              <a:gd name="connsiteX7" fmla="*/ 18441 w 1502750"/>
              <a:gd name="connsiteY7" fmla="*/ 539375 h 1618556"/>
              <a:gd name="connsiteX0" fmla="*/ 18441 w 1502157"/>
              <a:gd name="connsiteY0" fmla="*/ 500120 h 1579301"/>
              <a:gd name="connsiteX1" fmla="*/ 145449 w 1502157"/>
              <a:gd name="connsiteY1" fmla="*/ 1173880 h 1579301"/>
              <a:gd name="connsiteX2" fmla="*/ 672288 w 1502157"/>
              <a:gd name="connsiteY2" fmla="*/ 1571595 h 1579301"/>
              <a:gd name="connsiteX3" fmla="*/ 1361406 w 1502157"/>
              <a:gd name="connsiteY3" fmla="*/ 1377367 h 1579301"/>
              <a:gd name="connsiteX4" fmla="*/ 1493823 w 1502157"/>
              <a:gd name="connsiteY4" fmla="*/ 685243 h 1579301"/>
              <a:gd name="connsiteX5" fmla="*/ 1223623 w 1502157"/>
              <a:gd name="connsiteY5" fmla="*/ 107141 h 1579301"/>
              <a:gd name="connsiteX6" fmla="*/ 556983 w 1502157"/>
              <a:gd name="connsiteY6" fmla="*/ 34505 h 1579301"/>
              <a:gd name="connsiteX7" fmla="*/ 18441 w 1502157"/>
              <a:gd name="connsiteY7" fmla="*/ 500120 h 1579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2157" h="1579301">
                <a:moveTo>
                  <a:pt x="18441" y="500120"/>
                </a:moveTo>
                <a:cubicBezTo>
                  <a:pt x="-35787" y="696463"/>
                  <a:pt x="36475" y="995301"/>
                  <a:pt x="145449" y="1173880"/>
                </a:cubicBezTo>
                <a:cubicBezTo>
                  <a:pt x="254423" y="1352459"/>
                  <a:pt x="469629" y="1537681"/>
                  <a:pt x="672288" y="1571595"/>
                </a:cubicBezTo>
                <a:cubicBezTo>
                  <a:pt x="874948" y="1605510"/>
                  <a:pt x="1224484" y="1525092"/>
                  <a:pt x="1361406" y="1377367"/>
                </a:cubicBezTo>
                <a:cubicBezTo>
                  <a:pt x="1498328" y="1229642"/>
                  <a:pt x="1516787" y="896947"/>
                  <a:pt x="1493823" y="685243"/>
                </a:cubicBezTo>
                <a:cubicBezTo>
                  <a:pt x="1470859" y="473539"/>
                  <a:pt x="1315250" y="237102"/>
                  <a:pt x="1223623" y="107141"/>
                </a:cubicBezTo>
                <a:cubicBezTo>
                  <a:pt x="1067483" y="-1315"/>
                  <a:pt x="757847" y="-30991"/>
                  <a:pt x="556983" y="34505"/>
                </a:cubicBezTo>
                <a:cubicBezTo>
                  <a:pt x="356119" y="100002"/>
                  <a:pt x="72669" y="303777"/>
                  <a:pt x="18441" y="50012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AB17EA0-0B5E-F8E8-9F36-43DBF4737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07019" flipH="1">
            <a:off x="6878058" y="5802435"/>
            <a:ext cx="1497295" cy="634271"/>
          </a:xfrm>
          <a:custGeom>
            <a:avLst/>
            <a:gdLst>
              <a:gd name="connsiteX0" fmla="*/ 1581291 w 2857990"/>
              <a:gd name="connsiteY0" fmla="*/ 8826 h 1204311"/>
              <a:gd name="connsiteX1" fmla="*/ 801137 w 2857990"/>
              <a:gd name="connsiteY1" fmla="*/ 108293 h 1204311"/>
              <a:gd name="connsiteX2" fmla="*/ 18370 w 2857990"/>
              <a:gd name="connsiteY2" fmla="*/ 754421 h 1204311"/>
              <a:gd name="connsiteX3" fmla="*/ 449552 w 2857990"/>
              <a:gd name="connsiteY3" fmla="*/ 932464 h 1204311"/>
              <a:gd name="connsiteX4" fmla="*/ 699738 w 2857990"/>
              <a:gd name="connsiteY4" fmla="*/ 964852 h 1204311"/>
              <a:gd name="connsiteX5" fmla="*/ 837825 w 2857990"/>
              <a:gd name="connsiteY5" fmla="*/ 984075 h 1204311"/>
              <a:gd name="connsiteX6" fmla="*/ 2857990 w 2857990"/>
              <a:gd name="connsiteY6" fmla="*/ 1204311 h 1204311"/>
              <a:gd name="connsiteX7" fmla="*/ 2857523 w 2857990"/>
              <a:gd name="connsiteY7" fmla="*/ 1157953 h 1204311"/>
              <a:gd name="connsiteX8" fmla="*/ 2632851 w 2857990"/>
              <a:gd name="connsiteY8" fmla="*/ 723381 h 1204311"/>
              <a:gd name="connsiteX9" fmla="*/ 1828135 w 2857990"/>
              <a:gd name="connsiteY9" fmla="*/ 60927 h 1204311"/>
              <a:gd name="connsiteX10" fmla="*/ 1581291 w 2857990"/>
              <a:gd name="connsiteY10" fmla="*/ 8826 h 1204311"/>
              <a:gd name="connsiteX0" fmla="*/ 1581291 w 2857990"/>
              <a:gd name="connsiteY0" fmla="*/ 8826 h 1204311"/>
              <a:gd name="connsiteX1" fmla="*/ 801137 w 2857990"/>
              <a:gd name="connsiteY1" fmla="*/ 108293 h 1204311"/>
              <a:gd name="connsiteX2" fmla="*/ 18370 w 2857990"/>
              <a:gd name="connsiteY2" fmla="*/ 754421 h 1204311"/>
              <a:gd name="connsiteX3" fmla="*/ 449552 w 2857990"/>
              <a:gd name="connsiteY3" fmla="*/ 932464 h 1204311"/>
              <a:gd name="connsiteX4" fmla="*/ 837825 w 2857990"/>
              <a:gd name="connsiteY4" fmla="*/ 984075 h 1204311"/>
              <a:gd name="connsiteX5" fmla="*/ 2857990 w 2857990"/>
              <a:gd name="connsiteY5" fmla="*/ 1204311 h 1204311"/>
              <a:gd name="connsiteX6" fmla="*/ 2857523 w 2857990"/>
              <a:gd name="connsiteY6" fmla="*/ 1157953 h 1204311"/>
              <a:gd name="connsiteX7" fmla="*/ 2632851 w 2857990"/>
              <a:gd name="connsiteY7" fmla="*/ 723381 h 1204311"/>
              <a:gd name="connsiteX8" fmla="*/ 1828135 w 2857990"/>
              <a:gd name="connsiteY8" fmla="*/ 60927 h 1204311"/>
              <a:gd name="connsiteX9" fmla="*/ 1581291 w 2857990"/>
              <a:gd name="connsiteY9" fmla="*/ 8826 h 1204311"/>
              <a:gd name="connsiteX0" fmla="*/ 1581291 w 2858024"/>
              <a:gd name="connsiteY0" fmla="*/ 8826 h 1207869"/>
              <a:gd name="connsiteX1" fmla="*/ 801137 w 2858024"/>
              <a:gd name="connsiteY1" fmla="*/ 108293 h 1207869"/>
              <a:gd name="connsiteX2" fmla="*/ 18370 w 2858024"/>
              <a:gd name="connsiteY2" fmla="*/ 754421 h 1207869"/>
              <a:gd name="connsiteX3" fmla="*/ 449552 w 2858024"/>
              <a:gd name="connsiteY3" fmla="*/ 932464 h 1207869"/>
              <a:gd name="connsiteX4" fmla="*/ 837825 w 2858024"/>
              <a:gd name="connsiteY4" fmla="*/ 984075 h 1207869"/>
              <a:gd name="connsiteX5" fmla="*/ 2857990 w 2858024"/>
              <a:gd name="connsiteY5" fmla="*/ 1204311 h 1207869"/>
              <a:gd name="connsiteX6" fmla="*/ 2857523 w 2858024"/>
              <a:gd name="connsiteY6" fmla="*/ 1157953 h 1207869"/>
              <a:gd name="connsiteX7" fmla="*/ 2632851 w 2858024"/>
              <a:gd name="connsiteY7" fmla="*/ 723381 h 1207869"/>
              <a:gd name="connsiteX8" fmla="*/ 1828135 w 2858024"/>
              <a:gd name="connsiteY8" fmla="*/ 60927 h 1207869"/>
              <a:gd name="connsiteX9" fmla="*/ 1581291 w 2858024"/>
              <a:gd name="connsiteY9" fmla="*/ 8826 h 1207869"/>
              <a:gd name="connsiteX0" fmla="*/ 1581291 w 2858024"/>
              <a:gd name="connsiteY0" fmla="*/ 8826 h 1207869"/>
              <a:gd name="connsiteX1" fmla="*/ 801137 w 2858024"/>
              <a:gd name="connsiteY1" fmla="*/ 108293 h 1207869"/>
              <a:gd name="connsiteX2" fmla="*/ 18370 w 2858024"/>
              <a:gd name="connsiteY2" fmla="*/ 754421 h 1207869"/>
              <a:gd name="connsiteX3" fmla="*/ 449552 w 2858024"/>
              <a:gd name="connsiteY3" fmla="*/ 932464 h 1207869"/>
              <a:gd name="connsiteX4" fmla="*/ 837825 w 2858024"/>
              <a:gd name="connsiteY4" fmla="*/ 984075 h 1207869"/>
              <a:gd name="connsiteX5" fmla="*/ 2857990 w 2858024"/>
              <a:gd name="connsiteY5" fmla="*/ 1204311 h 1207869"/>
              <a:gd name="connsiteX6" fmla="*/ 2832178 w 2858024"/>
              <a:gd name="connsiteY6" fmla="*/ 1129946 h 1207869"/>
              <a:gd name="connsiteX7" fmla="*/ 2632851 w 2858024"/>
              <a:gd name="connsiteY7" fmla="*/ 723381 h 1207869"/>
              <a:gd name="connsiteX8" fmla="*/ 1828135 w 2858024"/>
              <a:gd name="connsiteY8" fmla="*/ 60927 h 1207869"/>
              <a:gd name="connsiteX9" fmla="*/ 1581291 w 2858024"/>
              <a:gd name="connsiteY9" fmla="*/ 8826 h 1207869"/>
              <a:gd name="connsiteX0" fmla="*/ 1581291 w 2974264"/>
              <a:gd name="connsiteY0" fmla="*/ 8826 h 1207869"/>
              <a:gd name="connsiteX1" fmla="*/ 801137 w 2974264"/>
              <a:gd name="connsiteY1" fmla="*/ 108293 h 1207869"/>
              <a:gd name="connsiteX2" fmla="*/ 18370 w 2974264"/>
              <a:gd name="connsiteY2" fmla="*/ 754421 h 1207869"/>
              <a:gd name="connsiteX3" fmla="*/ 449552 w 2974264"/>
              <a:gd name="connsiteY3" fmla="*/ 932464 h 1207869"/>
              <a:gd name="connsiteX4" fmla="*/ 837825 w 2974264"/>
              <a:gd name="connsiteY4" fmla="*/ 984075 h 1207869"/>
              <a:gd name="connsiteX5" fmla="*/ 2857990 w 2974264"/>
              <a:gd name="connsiteY5" fmla="*/ 1204311 h 1207869"/>
              <a:gd name="connsiteX6" fmla="*/ 2632851 w 2974264"/>
              <a:gd name="connsiteY6" fmla="*/ 723381 h 1207869"/>
              <a:gd name="connsiteX7" fmla="*/ 1828135 w 2974264"/>
              <a:gd name="connsiteY7" fmla="*/ 60927 h 1207869"/>
              <a:gd name="connsiteX8" fmla="*/ 1581291 w 2974264"/>
              <a:gd name="connsiteY8" fmla="*/ 8826 h 1207869"/>
              <a:gd name="connsiteX0" fmla="*/ 1581291 w 2858024"/>
              <a:gd name="connsiteY0" fmla="*/ 8826 h 1207869"/>
              <a:gd name="connsiteX1" fmla="*/ 801137 w 2858024"/>
              <a:gd name="connsiteY1" fmla="*/ 108293 h 1207869"/>
              <a:gd name="connsiteX2" fmla="*/ 18370 w 2858024"/>
              <a:gd name="connsiteY2" fmla="*/ 754421 h 1207869"/>
              <a:gd name="connsiteX3" fmla="*/ 449552 w 2858024"/>
              <a:gd name="connsiteY3" fmla="*/ 932464 h 1207869"/>
              <a:gd name="connsiteX4" fmla="*/ 837825 w 2858024"/>
              <a:gd name="connsiteY4" fmla="*/ 984075 h 1207869"/>
              <a:gd name="connsiteX5" fmla="*/ 2857990 w 2858024"/>
              <a:gd name="connsiteY5" fmla="*/ 1204311 h 1207869"/>
              <a:gd name="connsiteX6" fmla="*/ 2632851 w 2858024"/>
              <a:gd name="connsiteY6" fmla="*/ 723381 h 1207869"/>
              <a:gd name="connsiteX7" fmla="*/ 1828135 w 2858024"/>
              <a:gd name="connsiteY7" fmla="*/ 60927 h 1207869"/>
              <a:gd name="connsiteX8" fmla="*/ 1581291 w 2858024"/>
              <a:gd name="connsiteY8" fmla="*/ 8826 h 1207869"/>
              <a:gd name="connsiteX0" fmla="*/ 1581291 w 2858024"/>
              <a:gd name="connsiteY0" fmla="*/ 8826 h 1207869"/>
              <a:gd name="connsiteX1" fmla="*/ 801137 w 2858024"/>
              <a:gd name="connsiteY1" fmla="*/ 108293 h 1207869"/>
              <a:gd name="connsiteX2" fmla="*/ 18370 w 2858024"/>
              <a:gd name="connsiteY2" fmla="*/ 754421 h 1207869"/>
              <a:gd name="connsiteX3" fmla="*/ 449552 w 2858024"/>
              <a:gd name="connsiteY3" fmla="*/ 932464 h 1207869"/>
              <a:gd name="connsiteX4" fmla="*/ 837825 w 2858024"/>
              <a:gd name="connsiteY4" fmla="*/ 984075 h 1207869"/>
              <a:gd name="connsiteX5" fmla="*/ 2857990 w 2858024"/>
              <a:gd name="connsiteY5" fmla="*/ 1204311 h 1207869"/>
              <a:gd name="connsiteX6" fmla="*/ 2632851 w 2858024"/>
              <a:gd name="connsiteY6" fmla="*/ 723381 h 1207869"/>
              <a:gd name="connsiteX7" fmla="*/ 1828135 w 2858024"/>
              <a:gd name="connsiteY7" fmla="*/ 60927 h 1207869"/>
              <a:gd name="connsiteX8" fmla="*/ 1581291 w 2858024"/>
              <a:gd name="connsiteY8" fmla="*/ 8826 h 1207869"/>
              <a:gd name="connsiteX0" fmla="*/ 1581291 w 2858024"/>
              <a:gd name="connsiteY0" fmla="*/ 8826 h 1207869"/>
              <a:gd name="connsiteX1" fmla="*/ 801137 w 2858024"/>
              <a:gd name="connsiteY1" fmla="*/ 108293 h 1207869"/>
              <a:gd name="connsiteX2" fmla="*/ 18370 w 2858024"/>
              <a:gd name="connsiteY2" fmla="*/ 754421 h 1207869"/>
              <a:gd name="connsiteX3" fmla="*/ 449552 w 2858024"/>
              <a:gd name="connsiteY3" fmla="*/ 932464 h 1207869"/>
              <a:gd name="connsiteX4" fmla="*/ 837825 w 2858024"/>
              <a:gd name="connsiteY4" fmla="*/ 984075 h 1207869"/>
              <a:gd name="connsiteX5" fmla="*/ 2857990 w 2858024"/>
              <a:gd name="connsiteY5" fmla="*/ 1204311 h 1207869"/>
              <a:gd name="connsiteX6" fmla="*/ 2632851 w 2858024"/>
              <a:gd name="connsiteY6" fmla="*/ 723381 h 1207869"/>
              <a:gd name="connsiteX7" fmla="*/ 1828135 w 2858024"/>
              <a:gd name="connsiteY7" fmla="*/ 60927 h 1207869"/>
              <a:gd name="connsiteX8" fmla="*/ 1581291 w 2858024"/>
              <a:gd name="connsiteY8" fmla="*/ 8826 h 1207869"/>
              <a:gd name="connsiteX0" fmla="*/ 1581291 w 2858025"/>
              <a:gd name="connsiteY0" fmla="*/ 8826 h 1210692"/>
              <a:gd name="connsiteX1" fmla="*/ 801137 w 2858025"/>
              <a:gd name="connsiteY1" fmla="*/ 108293 h 1210692"/>
              <a:gd name="connsiteX2" fmla="*/ 18370 w 2858025"/>
              <a:gd name="connsiteY2" fmla="*/ 754421 h 1210692"/>
              <a:gd name="connsiteX3" fmla="*/ 449552 w 2858025"/>
              <a:gd name="connsiteY3" fmla="*/ 932464 h 1210692"/>
              <a:gd name="connsiteX4" fmla="*/ 837825 w 2858025"/>
              <a:gd name="connsiteY4" fmla="*/ 984075 h 1210692"/>
              <a:gd name="connsiteX5" fmla="*/ 2857990 w 2858025"/>
              <a:gd name="connsiteY5" fmla="*/ 1204311 h 1210692"/>
              <a:gd name="connsiteX6" fmla="*/ 2632851 w 2858025"/>
              <a:gd name="connsiteY6" fmla="*/ 723381 h 1210692"/>
              <a:gd name="connsiteX7" fmla="*/ 1828135 w 2858025"/>
              <a:gd name="connsiteY7" fmla="*/ 60927 h 1210692"/>
              <a:gd name="connsiteX8" fmla="*/ 1581291 w 2858025"/>
              <a:gd name="connsiteY8" fmla="*/ 8826 h 121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58025" h="1210692">
                <a:moveTo>
                  <a:pt x="1581291" y="8826"/>
                </a:moveTo>
                <a:cubicBezTo>
                  <a:pt x="1320211" y="-19359"/>
                  <a:pt x="1027358" y="21606"/>
                  <a:pt x="801137" y="108293"/>
                </a:cubicBezTo>
                <a:cubicBezTo>
                  <a:pt x="499509" y="223875"/>
                  <a:pt x="76968" y="617059"/>
                  <a:pt x="18370" y="754421"/>
                </a:cubicBezTo>
                <a:cubicBezTo>
                  <a:pt x="-40228" y="891782"/>
                  <a:pt x="25491" y="874045"/>
                  <a:pt x="449552" y="932464"/>
                </a:cubicBezTo>
                <a:lnTo>
                  <a:pt x="837825" y="984075"/>
                </a:lnTo>
                <a:cubicBezTo>
                  <a:pt x="1511213" y="1057487"/>
                  <a:pt x="2866061" y="1247790"/>
                  <a:pt x="2857990" y="1204311"/>
                </a:cubicBezTo>
                <a:cubicBezTo>
                  <a:pt x="2831541" y="1079608"/>
                  <a:pt x="2776287" y="926648"/>
                  <a:pt x="2632851" y="723381"/>
                </a:cubicBezTo>
                <a:cubicBezTo>
                  <a:pt x="2463226" y="526022"/>
                  <a:pt x="2133422" y="163442"/>
                  <a:pt x="1828135" y="60927"/>
                </a:cubicBezTo>
                <a:cubicBezTo>
                  <a:pt x="1751813" y="35298"/>
                  <a:pt x="1668317" y="18220"/>
                  <a:pt x="1581291" y="882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04A3245-4DF4-26CC-8C94-62A0C308A0C0}"/>
              </a:ext>
            </a:extLst>
          </p:cNvPr>
          <p:cNvSpPr txBox="1"/>
          <p:nvPr/>
        </p:nvSpPr>
        <p:spPr>
          <a:xfrm>
            <a:off x="7816382" y="4417731"/>
            <a:ext cx="3058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/>
              <a:t>2023/11/03</a:t>
            </a:r>
          </a:p>
          <a:p>
            <a:r>
              <a:rPr lang="en-US" altLang="zh-TW" sz="2000" b="1" dirty="0"/>
              <a:t>IT ETD / Jimmy Hsu</a:t>
            </a:r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20136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ML </a:t>
            </a:r>
            <a:r>
              <a:rPr lang="en-US" altLang="zh-TW" b="1" dirty="0" err="1"/>
              <a:t>v.s</a:t>
            </a:r>
            <a:r>
              <a:rPr lang="en-US" altLang="zh-TW" b="1" dirty="0"/>
              <a:t> Deep Learning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zh-TW" sz="2900" b="1" i="0" dirty="0">
                <a:solidFill>
                  <a:srgbClr val="000000"/>
                </a:solidFill>
                <a:effectLst/>
              </a:rPr>
              <a:t>Supervised Models</a:t>
            </a:r>
          </a:p>
          <a:p>
            <a:pPr lvl="1"/>
            <a:r>
              <a:rPr lang="en-US" altLang="zh-TW" sz="2600" i="0" dirty="0">
                <a:solidFill>
                  <a:srgbClr val="000000"/>
                </a:solidFill>
                <a:effectLst/>
              </a:rPr>
              <a:t>Need labeled data to train the model</a:t>
            </a:r>
          </a:p>
          <a:p>
            <a:pPr lvl="1"/>
            <a:r>
              <a:rPr lang="en-US" altLang="zh-TW" sz="2600" i="0" dirty="0">
                <a:solidFill>
                  <a:srgbClr val="000000"/>
                </a:solidFill>
                <a:effectLst/>
              </a:rPr>
              <a:t>Model needed to be pre-built</a:t>
            </a:r>
          </a:p>
          <a:p>
            <a:pPr lvl="1"/>
            <a:r>
              <a:rPr lang="en-US" altLang="zh-TW" sz="2600" i="0" dirty="0">
                <a:solidFill>
                  <a:srgbClr val="000000"/>
                </a:solidFill>
                <a:effectLst/>
              </a:rPr>
              <a:t>Prediction / Classification / Pattern Matching</a:t>
            </a:r>
          </a:p>
          <a:p>
            <a:endParaRPr lang="en-US" altLang="zh-TW" b="1" i="0" dirty="0">
              <a:solidFill>
                <a:srgbClr val="000000"/>
              </a:solidFill>
              <a:effectLst/>
            </a:endParaRPr>
          </a:p>
          <a:p>
            <a:endParaRPr lang="en-US" altLang="zh-TW" b="1" i="0" dirty="0">
              <a:solidFill>
                <a:srgbClr val="000000"/>
              </a:solidFill>
              <a:effectLst/>
            </a:endParaRPr>
          </a:p>
          <a:p>
            <a:endParaRPr lang="en-US" altLang="zh-TW" b="1" i="0" dirty="0">
              <a:solidFill>
                <a:srgbClr val="000000"/>
              </a:solidFill>
              <a:effectLst/>
            </a:endParaRPr>
          </a:p>
          <a:p>
            <a:endParaRPr lang="en-US" altLang="zh-TW" b="1" i="0" dirty="0">
              <a:solidFill>
                <a:srgbClr val="000000"/>
              </a:solidFill>
              <a:effectLst/>
            </a:endParaRPr>
          </a:p>
          <a:p>
            <a:endParaRPr lang="en-US" altLang="zh-TW" b="1" i="0" dirty="0">
              <a:solidFill>
                <a:srgbClr val="000000"/>
              </a:solidFill>
              <a:effectLst/>
            </a:endParaRPr>
          </a:p>
          <a:p>
            <a:pPr lvl="1"/>
            <a:endParaRPr lang="en-US" altLang="zh-TW" i="0" dirty="0">
              <a:solidFill>
                <a:srgbClr val="000000"/>
              </a:solidFill>
              <a:effectLst/>
            </a:endParaRPr>
          </a:p>
          <a:p>
            <a:endParaRPr lang="en-US" altLang="zh-TW" i="0" dirty="0">
              <a:solidFill>
                <a:srgbClr val="000000"/>
              </a:solidFill>
              <a:effectLst/>
            </a:endParaRPr>
          </a:p>
          <a:p>
            <a:endParaRPr lang="en-US" altLang="zh-TW" b="1" i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br>
              <a:rPr lang="en-US" altLang="zh-TW" b="1" i="0" dirty="0">
                <a:solidFill>
                  <a:srgbClr val="000000"/>
                </a:solidFill>
                <a:effectLst/>
              </a:rPr>
            </a:br>
            <a:endParaRPr lang="en-US" altLang="zh-TW" b="1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0F90041-BD7D-F490-C449-DF065AE00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904" y="3117941"/>
            <a:ext cx="2933123" cy="286295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7544A91-6D36-03A6-0A4B-ECFC05219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036" y="3117941"/>
            <a:ext cx="3501030" cy="269626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272494A-5DC7-B8F8-5450-AF699E7E474F}"/>
              </a:ext>
            </a:extLst>
          </p:cNvPr>
          <p:cNvSpPr txBox="1"/>
          <p:nvPr/>
        </p:nvSpPr>
        <p:spPr>
          <a:xfrm>
            <a:off x="3110306" y="6061803"/>
            <a:ext cx="1685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Segoe UI" panose="020B0502040204020203" pitchFamily="34" charset="0"/>
                <a:cs typeface="Segoe UI" panose="020B0502040204020203" pitchFamily="34" charset="0"/>
              </a:rPr>
              <a:t>Step1: Train Model</a:t>
            </a:r>
            <a:endParaRPr lang="zh-TW" alt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5C14632-BDC3-DBFF-F4D3-636D972E03C8}"/>
              </a:ext>
            </a:extLst>
          </p:cNvPr>
          <p:cNvSpPr txBox="1"/>
          <p:nvPr/>
        </p:nvSpPr>
        <p:spPr>
          <a:xfrm>
            <a:off x="7144940" y="6061802"/>
            <a:ext cx="1685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Segoe UI" panose="020B0502040204020203" pitchFamily="34" charset="0"/>
                <a:cs typeface="Segoe UI" panose="020B0502040204020203" pitchFamily="34" charset="0"/>
              </a:rPr>
              <a:t>Step2: Apply Model</a:t>
            </a:r>
            <a:endParaRPr lang="zh-TW" alt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274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ML </a:t>
            </a:r>
            <a:r>
              <a:rPr lang="en-US" altLang="zh-TW" b="1" dirty="0" err="1"/>
              <a:t>v.s</a:t>
            </a:r>
            <a:r>
              <a:rPr lang="en-US" altLang="zh-TW" b="1" dirty="0"/>
              <a:t> Deep Learning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000000"/>
                </a:solidFill>
                <a:effectLst/>
              </a:rPr>
              <a:t>Supervised Models</a:t>
            </a:r>
          </a:p>
          <a:p>
            <a:pPr lvl="1"/>
            <a:r>
              <a:rPr lang="en-US" altLang="zh-TW" i="0" dirty="0">
                <a:solidFill>
                  <a:srgbClr val="000000"/>
                </a:solidFill>
                <a:effectLst/>
              </a:rPr>
              <a:t>Map Analyzer - </a:t>
            </a:r>
            <a:r>
              <a:rPr lang="en-US" altLang="zh-TW" i="0" dirty="0" err="1">
                <a:solidFill>
                  <a:srgbClr val="000000"/>
                </a:solidFill>
                <a:effectLst/>
              </a:rPr>
              <a:t>Klarity</a:t>
            </a:r>
            <a:r>
              <a:rPr lang="en-US" altLang="zh-TW" i="0" dirty="0">
                <a:solidFill>
                  <a:srgbClr val="000000"/>
                </a:solidFill>
                <a:effectLst/>
              </a:rPr>
              <a:t> classifier</a:t>
            </a:r>
          </a:p>
          <a:p>
            <a:pPr lvl="1"/>
            <a:r>
              <a:rPr lang="en-US" altLang="zh-TW" dirty="0">
                <a:solidFill>
                  <a:srgbClr val="000000"/>
                </a:solidFill>
              </a:rPr>
              <a:t>Map Analyzer - Probe Pattern Classification</a:t>
            </a:r>
          </a:p>
          <a:p>
            <a:pPr lvl="2"/>
            <a:endParaRPr lang="en-US" altLang="zh-TW" b="0" i="0" dirty="0">
              <a:solidFill>
                <a:srgbClr val="0A1A36"/>
              </a:solidFill>
              <a:effectLst/>
            </a:endParaRPr>
          </a:p>
          <a:p>
            <a:pPr lvl="1"/>
            <a:endParaRPr lang="en-US" altLang="zh-TW" b="0" i="0" dirty="0">
              <a:solidFill>
                <a:srgbClr val="0A1A36"/>
              </a:solidFill>
              <a:effectLst/>
            </a:endParaRPr>
          </a:p>
          <a:p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18744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ML </a:t>
            </a:r>
            <a:r>
              <a:rPr lang="en-US" altLang="zh-TW" b="1" dirty="0" err="1"/>
              <a:t>v.s</a:t>
            </a:r>
            <a:r>
              <a:rPr lang="en-US" altLang="zh-TW" b="1" dirty="0"/>
              <a:t> Deep Learning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8" y="1643238"/>
            <a:ext cx="10442448" cy="3903819"/>
          </a:xfrm>
        </p:spPr>
        <p:txBody>
          <a:bodyPr>
            <a:normAutofit/>
          </a:bodyPr>
          <a:lstStyle/>
          <a:p>
            <a:pPr lvl="1"/>
            <a:r>
              <a:rPr lang="en-US" altLang="zh-TW" b="1" i="0" dirty="0">
                <a:solidFill>
                  <a:srgbClr val="000000"/>
                </a:solidFill>
                <a:effectLst/>
              </a:rPr>
              <a:t>Reinforcement Learning</a:t>
            </a:r>
          </a:p>
          <a:p>
            <a:pPr lvl="2"/>
            <a:r>
              <a:rPr lang="en-US" altLang="zh-TW" dirty="0">
                <a:solidFill>
                  <a:srgbClr val="000000"/>
                </a:solidFill>
              </a:rPr>
              <a:t>Achieve self learning by creating policies of</a:t>
            </a:r>
          </a:p>
          <a:p>
            <a:pPr lvl="3"/>
            <a:r>
              <a:rPr lang="en-US" altLang="zh-TW" dirty="0">
                <a:solidFill>
                  <a:srgbClr val="000000"/>
                </a:solidFill>
              </a:rPr>
              <a:t>Reward</a:t>
            </a:r>
          </a:p>
          <a:p>
            <a:pPr lvl="3"/>
            <a:r>
              <a:rPr lang="en-US" altLang="zh-TW" i="0" dirty="0">
                <a:solidFill>
                  <a:srgbClr val="000000"/>
                </a:solidFill>
                <a:effectLst/>
              </a:rPr>
              <a:t>Punishme</a:t>
            </a:r>
            <a:r>
              <a:rPr lang="en-US" altLang="zh-TW" dirty="0">
                <a:solidFill>
                  <a:srgbClr val="000000"/>
                </a:solidFill>
              </a:rPr>
              <a:t>nt  </a:t>
            </a:r>
          </a:p>
          <a:p>
            <a:pPr lvl="1"/>
            <a:r>
              <a:rPr lang="en-US" altLang="zh-TW" b="1" dirty="0">
                <a:solidFill>
                  <a:srgbClr val="000000"/>
                </a:solidFill>
              </a:rPr>
              <a:t>Examples</a:t>
            </a:r>
          </a:p>
          <a:p>
            <a:pPr lvl="2"/>
            <a:r>
              <a:rPr lang="en-US" altLang="zh-TW" dirty="0">
                <a:hlinkClick r:id="rId2"/>
              </a:rPr>
              <a:t>video</a:t>
            </a:r>
            <a:endParaRPr lang="en-US" altLang="zh-TW" dirty="0">
              <a:solidFill>
                <a:srgbClr val="000000"/>
              </a:solidFill>
            </a:endParaRPr>
          </a:p>
          <a:p>
            <a:pPr lvl="2"/>
            <a:r>
              <a:rPr lang="en-US" altLang="zh-TW" i="0" dirty="0">
                <a:solidFill>
                  <a:srgbClr val="111C24"/>
                </a:solidFill>
                <a:effectLst/>
              </a:rPr>
              <a:t>Robotics</a:t>
            </a:r>
            <a:endParaRPr lang="en-US" altLang="zh-TW" i="0" dirty="0">
              <a:solidFill>
                <a:srgbClr val="000000"/>
              </a:solidFill>
              <a:effectLst/>
            </a:endParaRPr>
          </a:p>
          <a:p>
            <a:pPr lvl="2"/>
            <a:r>
              <a:rPr lang="en-US" altLang="zh-TW" i="0" dirty="0">
                <a:solidFill>
                  <a:srgbClr val="111C24"/>
                </a:solidFill>
                <a:effectLst/>
              </a:rPr>
              <a:t>AlphaGo</a:t>
            </a:r>
          </a:p>
          <a:p>
            <a:pPr lvl="2"/>
            <a:r>
              <a:rPr lang="en-US" altLang="zh-TW" i="0" dirty="0">
                <a:solidFill>
                  <a:srgbClr val="111C24"/>
                </a:solidFill>
                <a:effectLst/>
              </a:rPr>
              <a:t>Autonomous Driving</a:t>
            </a:r>
            <a:endParaRPr lang="en-US" altLang="zh-TW" b="1" i="0" dirty="0">
              <a:solidFill>
                <a:srgbClr val="000000"/>
              </a:solidFill>
              <a:effectLst/>
            </a:endParaRPr>
          </a:p>
          <a:p>
            <a:pPr lvl="2"/>
            <a:endParaRPr lang="en-US" altLang="zh-TW" b="0" i="0" dirty="0">
              <a:solidFill>
                <a:srgbClr val="0A1A36"/>
              </a:solidFill>
              <a:effectLst/>
            </a:endParaRPr>
          </a:p>
          <a:p>
            <a:pPr lvl="1"/>
            <a:endParaRPr lang="en-US" altLang="zh-TW" b="0" i="0" dirty="0">
              <a:solidFill>
                <a:srgbClr val="0A1A36"/>
              </a:solidFill>
              <a:effectLst/>
            </a:endParaRPr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1997B17-CAEE-D3DB-E034-4F13B4F80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621" y="1879231"/>
            <a:ext cx="6104222" cy="343183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1D1999D-37BC-BD29-0FD0-BBA33FDC92E5}"/>
              </a:ext>
            </a:extLst>
          </p:cNvPr>
          <p:cNvSpPr txBox="1"/>
          <p:nvPr/>
        </p:nvSpPr>
        <p:spPr>
          <a:xfrm>
            <a:off x="6432431" y="5331613"/>
            <a:ext cx="42873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altLang="zh-TW" sz="800" b="1" i="0" dirty="0">
                <a:solidFill>
                  <a:srgbClr val="000000"/>
                </a:solidFill>
                <a:effectLst/>
                <a:hlinkClick r:id="rId4"/>
              </a:rPr>
              <a:t>https://www.synopsys.com/ai/what-is-reinforcement-learning.html</a:t>
            </a:r>
            <a:endParaRPr lang="en-US" altLang="zh-TW" sz="800" b="1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28255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/>
              <a:t>ML v.s Deep Learning</a:t>
            </a:r>
            <a:endParaRPr lang="zh-TW" altLang="en-US" b="1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5B84A2E0-E88E-C15E-733C-EEFE2EB69A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527973"/>
              </p:ext>
            </p:extLst>
          </p:nvPr>
        </p:nvGraphicFramePr>
        <p:xfrm>
          <a:off x="981835" y="1863757"/>
          <a:ext cx="10442574" cy="3501871"/>
        </p:xfrm>
        <a:graphic>
          <a:graphicData uri="http://schemas.openxmlformats.org/drawingml/2006/table">
            <a:tbl>
              <a:tblPr/>
              <a:tblGrid>
                <a:gridCol w="4737478">
                  <a:extLst>
                    <a:ext uri="{9D8B030D-6E8A-4147-A177-3AD203B41FA5}">
                      <a16:colId xmlns:a16="http://schemas.microsoft.com/office/drawing/2014/main" val="31226010"/>
                    </a:ext>
                  </a:extLst>
                </a:gridCol>
                <a:gridCol w="5705096">
                  <a:extLst>
                    <a:ext uri="{9D8B030D-6E8A-4147-A177-3AD203B41FA5}">
                      <a16:colId xmlns:a16="http://schemas.microsoft.com/office/drawing/2014/main" val="2047421681"/>
                    </a:ext>
                  </a:extLst>
                </a:gridCol>
              </a:tblGrid>
              <a:tr h="558025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  <a:latin typeface="var(--cds-font-family-source-sans-pro)"/>
                        </a:rPr>
                        <a:t>Machine learning</a:t>
                      </a:r>
                      <a:endParaRPr lang="en-US" sz="1400" dirty="0">
                        <a:effectLst/>
                      </a:endParaRPr>
                    </a:p>
                  </a:txBody>
                  <a:tcPr marL="190500" marR="190500" marT="47625" marB="476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E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  <a:latin typeface="var(--cds-font-family-source-sans-pro)"/>
                        </a:rPr>
                        <a:t>Deep learning</a:t>
                      </a:r>
                      <a:endParaRPr lang="en-US" sz="1400" dirty="0">
                        <a:effectLst/>
                      </a:endParaRPr>
                    </a:p>
                  </a:txBody>
                  <a:tcPr marL="190500" marR="1905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664136"/>
                  </a:ext>
                </a:extLst>
              </a:tr>
              <a:tr h="55802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A subset of AI</a:t>
                      </a:r>
                    </a:p>
                  </a:txBody>
                  <a:tcPr marL="190500" marR="190500" marT="47625" marB="476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A subset of machine learning</a:t>
                      </a:r>
                    </a:p>
                  </a:txBody>
                  <a:tcPr marL="190500" marR="1905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4307268"/>
                  </a:ext>
                </a:extLst>
              </a:tr>
              <a:tr h="55802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Can train on </a:t>
                      </a:r>
                      <a:r>
                        <a:rPr lang="en-US" sz="1400" b="1" dirty="0">
                          <a:effectLst/>
                        </a:rPr>
                        <a:t>smaller data sets</a:t>
                      </a:r>
                    </a:p>
                  </a:txBody>
                  <a:tcPr marL="190500" marR="190500" marT="47625" marB="476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Requires </a:t>
                      </a:r>
                      <a:r>
                        <a:rPr lang="en-US" sz="1400" b="1" dirty="0">
                          <a:effectLst/>
                        </a:rPr>
                        <a:t>large amounts of data</a:t>
                      </a:r>
                    </a:p>
                  </a:txBody>
                  <a:tcPr marL="190500" marR="1905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39605"/>
                  </a:ext>
                </a:extLst>
              </a:tr>
              <a:tr h="55802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Shorter training and lower accuracy</a:t>
                      </a:r>
                    </a:p>
                  </a:txBody>
                  <a:tcPr marL="190500" marR="190500" marT="47625" marB="476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Longer training and higher accuracy</a:t>
                      </a:r>
                    </a:p>
                  </a:txBody>
                  <a:tcPr marL="190500" marR="1905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3762131"/>
                  </a:ext>
                </a:extLst>
              </a:tr>
              <a:tr h="55802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Makes simple, linear correlations</a:t>
                      </a:r>
                    </a:p>
                  </a:txBody>
                  <a:tcPr marL="190500" marR="190500" marT="47625" marB="476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Makes non-linear, complex correlations</a:t>
                      </a:r>
                    </a:p>
                  </a:txBody>
                  <a:tcPr marL="190500" marR="1905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1921521"/>
                  </a:ext>
                </a:extLst>
              </a:tr>
              <a:tr h="711746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Can train on a CPU (central processing unit)</a:t>
                      </a:r>
                    </a:p>
                  </a:txBody>
                  <a:tcPr marL="190500" marR="190500" marT="47625" marB="476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Needs a specialized GPU (graphics processing unit) to train</a:t>
                      </a:r>
                    </a:p>
                  </a:txBody>
                  <a:tcPr marL="190500" marR="1905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312899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452FB6CE-477D-EDD5-0F4E-A222AB7183B2}"/>
              </a:ext>
            </a:extLst>
          </p:cNvPr>
          <p:cNvSpPr txBox="1"/>
          <p:nvPr/>
        </p:nvSpPr>
        <p:spPr>
          <a:xfrm>
            <a:off x="2950233" y="5536833"/>
            <a:ext cx="51240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altLang="zh-TW" sz="800" b="1" i="0" dirty="0">
                <a:solidFill>
                  <a:srgbClr val="000000"/>
                </a:solidFill>
                <a:effectLst/>
                <a:hlinkClick r:id="rId2"/>
              </a:rPr>
              <a:t>https://www.coursera.org/articles/ai-vs-deep-learning-vs-machine-learning-beginners-guide</a:t>
            </a:r>
            <a:endParaRPr lang="en-US" altLang="zh-TW" sz="800" b="1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78597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ML </a:t>
            </a:r>
            <a:r>
              <a:rPr lang="en-US" altLang="zh-TW" b="1" dirty="0" err="1"/>
              <a:t>v.s</a:t>
            </a:r>
            <a:r>
              <a:rPr lang="en-US" altLang="zh-TW" b="1" dirty="0"/>
              <a:t> Deep Learning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398" y="2037751"/>
            <a:ext cx="10442448" cy="3903819"/>
          </a:xfrm>
        </p:spPr>
        <p:txBody>
          <a:bodyPr/>
          <a:lstStyle/>
          <a:p>
            <a:pPr marL="228600" lvl="1" indent="0">
              <a:buNone/>
            </a:pPr>
            <a:r>
              <a:rPr lang="en-US" altLang="zh-TW" b="1" i="0" dirty="0">
                <a:solidFill>
                  <a:srgbClr val="000000"/>
                </a:solidFill>
                <a:effectLst/>
              </a:rPr>
              <a:t>Deep Learning</a:t>
            </a:r>
          </a:p>
          <a:p>
            <a:pPr lvl="1"/>
            <a:r>
              <a:rPr lang="en-US" altLang="zh-TW" dirty="0">
                <a:solidFill>
                  <a:srgbClr val="000000"/>
                </a:solidFill>
              </a:rPr>
              <a:t>Subset of machine learning that involves the use of </a:t>
            </a:r>
          </a:p>
          <a:p>
            <a:pPr marL="228600" lvl="1" indent="0">
              <a:buNone/>
            </a:pPr>
            <a:r>
              <a:rPr lang="en-US" altLang="zh-TW" dirty="0">
                <a:solidFill>
                  <a:srgbClr val="000000"/>
                </a:solidFill>
              </a:rPr>
              <a:t>      neural networks </a:t>
            </a:r>
          </a:p>
          <a:p>
            <a:pPr lvl="1"/>
            <a:r>
              <a:rPr lang="en-US" altLang="zh-TW" dirty="0">
                <a:solidFill>
                  <a:srgbClr val="000000"/>
                </a:solidFill>
              </a:rPr>
              <a:t>It is essentially a neural network with three or </a:t>
            </a:r>
          </a:p>
          <a:p>
            <a:pPr marL="228600" lvl="1" indent="0">
              <a:buNone/>
            </a:pPr>
            <a:r>
              <a:rPr lang="en-US" altLang="zh-TW" dirty="0">
                <a:solidFill>
                  <a:srgbClr val="000000"/>
                </a:solidFill>
              </a:rPr>
              <a:t>      more layers that attempts to  simulate the behavior </a:t>
            </a:r>
          </a:p>
          <a:p>
            <a:pPr marL="228600" lvl="1" indent="0">
              <a:buNone/>
            </a:pPr>
            <a:r>
              <a:rPr lang="en-US" altLang="zh-TW" dirty="0">
                <a:solidFill>
                  <a:srgbClr val="000000"/>
                </a:solidFill>
              </a:rPr>
              <a:t>      of the human brain</a:t>
            </a:r>
          </a:p>
          <a:p>
            <a:pPr marL="228600" lvl="1" indent="0">
              <a:buNone/>
            </a:pPr>
            <a:endParaRPr lang="en-US" altLang="zh-TW" b="0" i="0" dirty="0">
              <a:solidFill>
                <a:srgbClr val="0A1A36"/>
              </a:solidFill>
              <a:effectLst/>
            </a:endParaRPr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B311721-3022-8111-DBBC-7F81FD980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535" y="1477108"/>
            <a:ext cx="5619971" cy="4216706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D6ABA1F6-6531-409F-E810-2785887998CD}"/>
              </a:ext>
            </a:extLst>
          </p:cNvPr>
          <p:cNvSpPr txBox="1"/>
          <p:nvPr/>
        </p:nvSpPr>
        <p:spPr>
          <a:xfrm>
            <a:off x="7067909" y="5752208"/>
            <a:ext cx="5124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altLang="zh-TW" sz="800" b="1" i="0" dirty="0">
                <a:solidFill>
                  <a:srgbClr val="000000"/>
                </a:solidFill>
                <a:effectLst/>
                <a:hlinkClick r:id="rId3"/>
              </a:rPr>
              <a:t>https://www.youtube.com/watch?v=G2fqAlgmoPo</a:t>
            </a:r>
            <a:endParaRPr lang="en-US" altLang="zh-TW" sz="800" b="1" i="0" dirty="0">
              <a:solidFill>
                <a:srgbClr val="000000"/>
              </a:solidFill>
              <a:effectLst/>
            </a:endParaRPr>
          </a:p>
          <a:p>
            <a:pPr lvl="2"/>
            <a:endParaRPr lang="en-US" altLang="zh-TW" sz="800" b="1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15050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ML </a:t>
            </a:r>
            <a:r>
              <a:rPr lang="en-US" altLang="zh-TW" dirty="0" err="1"/>
              <a:t>v.s</a:t>
            </a:r>
            <a:r>
              <a:rPr lang="en-US" altLang="zh-TW" dirty="0"/>
              <a:t> Deep Learning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108" y="2037751"/>
            <a:ext cx="10442448" cy="3903819"/>
          </a:xfrm>
        </p:spPr>
        <p:txBody>
          <a:bodyPr/>
          <a:lstStyle/>
          <a:p>
            <a:pPr marL="228600" lvl="1" indent="0">
              <a:buNone/>
            </a:pPr>
            <a:r>
              <a:rPr lang="en-US" altLang="zh-TW" b="1" i="0" dirty="0">
                <a:solidFill>
                  <a:srgbClr val="000000"/>
                </a:solidFill>
                <a:effectLst/>
              </a:rPr>
              <a:t>Different types of Deep learning </a:t>
            </a:r>
          </a:p>
          <a:p>
            <a:pPr lvl="1"/>
            <a:r>
              <a:rPr lang="en-US" altLang="zh-TW" b="1" dirty="0">
                <a:solidFill>
                  <a:srgbClr val="000000"/>
                </a:solidFill>
              </a:rPr>
              <a:t>CNN:  Image recognition / Face ID</a:t>
            </a:r>
          </a:p>
          <a:p>
            <a:pPr lvl="1"/>
            <a:r>
              <a:rPr lang="en-US" altLang="zh-TW" b="1" dirty="0">
                <a:solidFill>
                  <a:srgbClr val="000000"/>
                </a:solidFill>
              </a:rPr>
              <a:t>R</a:t>
            </a:r>
            <a:r>
              <a:rPr lang="en-US" altLang="zh-TW" b="1" i="0" dirty="0">
                <a:solidFill>
                  <a:srgbClr val="000000"/>
                </a:solidFill>
                <a:effectLst/>
              </a:rPr>
              <a:t>NN: NLP, translation, stocks forecasting</a:t>
            </a:r>
          </a:p>
          <a:p>
            <a:pPr lvl="1"/>
            <a:endParaRPr lang="en-US" altLang="zh-TW" b="1" i="0" dirty="0">
              <a:solidFill>
                <a:srgbClr val="000000"/>
              </a:solidFill>
              <a:effectLst/>
            </a:endParaRPr>
          </a:p>
          <a:p>
            <a:pPr marL="228600" lvl="1" indent="0">
              <a:buNone/>
            </a:pPr>
            <a:endParaRPr lang="en-US" altLang="zh-TW" b="0" i="0" dirty="0">
              <a:solidFill>
                <a:srgbClr val="0A1A36"/>
              </a:solidFill>
              <a:effectLst/>
            </a:endParaRPr>
          </a:p>
          <a:p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1436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036" y="709127"/>
            <a:ext cx="3447288" cy="1632848"/>
          </a:xfrm>
        </p:spPr>
        <p:txBody>
          <a:bodyPr anchor="b">
            <a:normAutofit/>
          </a:bodyPr>
          <a:lstStyle/>
          <a:p>
            <a:r>
              <a:rPr lang="en-US" altLang="zh-TW" sz="2800"/>
              <a:t>Gen AI</a:t>
            </a:r>
            <a:endParaRPr lang="zh-TW" altLang="en-US" sz="28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036" y="2584742"/>
            <a:ext cx="3447288" cy="3449203"/>
          </a:xfrm>
        </p:spPr>
        <p:txBody>
          <a:bodyPr>
            <a:normAutofit/>
          </a:bodyPr>
          <a:lstStyle/>
          <a:p>
            <a:pPr lvl="1"/>
            <a:r>
              <a:rPr lang="en-US" altLang="zh-TW" b="1" i="0">
                <a:effectLst/>
              </a:rPr>
              <a:t>Deep Learning - Two different types</a:t>
            </a:r>
            <a:endParaRPr lang="en-US" altLang="zh-TW" b="0" i="0">
              <a:effectLst/>
            </a:endParaRPr>
          </a:p>
          <a:p>
            <a:pPr lvl="2"/>
            <a:r>
              <a:rPr lang="en-US" altLang="zh-TW" sz="1400" b="0" i="0">
                <a:effectLst/>
              </a:rPr>
              <a:t>Discriminative model</a:t>
            </a:r>
          </a:p>
          <a:p>
            <a:pPr lvl="2"/>
            <a:r>
              <a:rPr lang="en-US" altLang="zh-TW" sz="1400"/>
              <a:t>Generative model</a:t>
            </a:r>
            <a:br>
              <a:rPr lang="en-US" altLang="zh-TW" sz="1400"/>
            </a:br>
            <a:endParaRPr lang="en-US" altLang="zh-TW" sz="1400" b="0" i="0">
              <a:effectLst/>
            </a:endParaRPr>
          </a:p>
          <a:p>
            <a:pPr lvl="1"/>
            <a:endParaRPr lang="en-US" altLang="zh-TW" b="0" i="0">
              <a:effectLst/>
            </a:endParaRPr>
          </a:p>
          <a:p>
            <a:endParaRPr lang="zh-TW" altLang="en-US" sz="1400"/>
          </a:p>
          <a:p>
            <a:endParaRPr lang="zh-TW" altLang="en-US" sz="140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54B427E-1E99-D208-E7F8-176285CDC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126" y="1177871"/>
            <a:ext cx="7098873" cy="406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08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036" y="709127"/>
            <a:ext cx="3447288" cy="1632848"/>
          </a:xfrm>
        </p:spPr>
        <p:txBody>
          <a:bodyPr anchor="b">
            <a:normAutofit/>
          </a:bodyPr>
          <a:lstStyle/>
          <a:p>
            <a:r>
              <a:rPr lang="en-US" altLang="zh-TW" sz="2800" dirty="0"/>
              <a:t>Gen AI</a:t>
            </a:r>
            <a:endParaRPr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035" y="2584742"/>
            <a:ext cx="7014299" cy="3449203"/>
          </a:xfrm>
        </p:spPr>
        <p:txBody>
          <a:bodyPr>
            <a:normAutofit/>
          </a:bodyPr>
          <a:lstStyle/>
          <a:p>
            <a:r>
              <a:rPr lang="en-US" altLang="zh-TW" sz="1400" dirty="0"/>
              <a:t>Use Deep learning to identify patterns in existing data to generate new content </a:t>
            </a:r>
          </a:p>
          <a:p>
            <a:r>
              <a:rPr lang="en-US" altLang="zh-TW" sz="1400" dirty="0"/>
              <a:t>A type of AI that generates images, text, videos, and other media in response to inputted prompts 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85958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2A2797-87E4-99FD-2A03-5F3FFBED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000000"/>
                </a:solidFill>
                <a:effectLst/>
              </a:rPr>
              <a:t>Types of Gen AI</a:t>
            </a:r>
            <a:br>
              <a:rPr lang="en-US" altLang="zh-TW" b="0" i="0" dirty="0">
                <a:solidFill>
                  <a:srgbClr val="000000"/>
                </a:solidFill>
                <a:effectLst/>
              </a:rPr>
            </a:b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91229F0-C135-DF87-BAD1-369AC28DA3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4865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A1949C-0D09-DE53-7D33-DDF0B666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9D852A9-6CDE-97A9-7E00-01D014B1F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5066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363A78-388D-D77B-0ED6-8306244E4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j-lt"/>
              </a:rPr>
              <a:t>Contents</a:t>
            </a:r>
            <a:endParaRPr lang="zh-TW" altLang="en-US" b="1" dirty="0">
              <a:latin typeface="+mj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C3D49A-2976-1C3F-3D98-7DE2298C8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b="1" i="0" dirty="0">
                <a:solidFill>
                  <a:srgbClr val="000000"/>
                </a:solidFill>
                <a:effectLst/>
                <a:latin typeface="+mn-lt"/>
              </a:rPr>
              <a:t>What is Gen AI ?</a:t>
            </a:r>
          </a:p>
          <a:p>
            <a:pPr lvl="1"/>
            <a:r>
              <a:rPr lang="en-US" altLang="zh-TW" b="0" i="0" dirty="0">
                <a:solidFill>
                  <a:srgbClr val="000000"/>
                </a:solidFill>
                <a:effectLst/>
                <a:latin typeface="+mn-lt"/>
              </a:rPr>
              <a:t>What is AI ?</a:t>
            </a:r>
            <a:endParaRPr lang="en-US" altLang="zh-TW" dirty="0">
              <a:latin typeface="+mn-lt"/>
            </a:endParaRPr>
          </a:p>
          <a:p>
            <a:pPr lvl="1"/>
            <a:r>
              <a:rPr lang="en-US" altLang="zh-TW" b="0" i="0" dirty="0">
                <a:solidFill>
                  <a:srgbClr val="000000"/>
                </a:solidFill>
                <a:effectLst/>
                <a:latin typeface="+mn-lt"/>
              </a:rPr>
              <a:t>ML 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+mn-lt"/>
              </a:rPr>
              <a:t>v.s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+mn-lt"/>
              </a:rPr>
              <a:t> Deep Learning</a:t>
            </a:r>
            <a:endParaRPr lang="en-US" altLang="zh-TW" dirty="0">
              <a:latin typeface="+mn-lt"/>
            </a:endParaRPr>
          </a:p>
          <a:p>
            <a:pPr lvl="1"/>
            <a:r>
              <a:rPr lang="en-US" altLang="zh-TW" b="0" i="0" dirty="0">
                <a:solidFill>
                  <a:srgbClr val="000000"/>
                </a:solidFill>
                <a:effectLst/>
                <a:latin typeface="+mn-lt"/>
              </a:rPr>
              <a:t>Gen AI</a:t>
            </a:r>
          </a:p>
          <a:p>
            <a:r>
              <a:rPr lang="en-US" altLang="zh-TW" b="1" i="0" dirty="0">
                <a:solidFill>
                  <a:srgbClr val="000000"/>
                </a:solidFill>
                <a:effectLst/>
                <a:latin typeface="+mn-lt"/>
              </a:rPr>
              <a:t>Types of Gen AI</a:t>
            </a:r>
          </a:p>
          <a:p>
            <a:pPr lvl="1"/>
            <a:r>
              <a:rPr lang="en-US" altLang="zh-TW" b="0" i="0" dirty="0">
                <a:solidFill>
                  <a:srgbClr val="000000"/>
                </a:solidFill>
                <a:effectLst/>
                <a:latin typeface="+mn-lt"/>
              </a:rPr>
              <a:t>Text</a:t>
            </a:r>
            <a:endParaRPr lang="en-US" altLang="zh-TW" dirty="0">
              <a:latin typeface="+mn-lt"/>
            </a:endParaRPr>
          </a:p>
          <a:p>
            <a:pPr lvl="1"/>
            <a:r>
              <a:rPr lang="en-US" altLang="zh-TW" b="0" i="0" dirty="0">
                <a:solidFill>
                  <a:srgbClr val="000000"/>
                </a:solidFill>
                <a:effectLst/>
                <a:latin typeface="+mn-lt"/>
              </a:rPr>
              <a:t>Image</a:t>
            </a:r>
            <a:endParaRPr lang="en-US" altLang="zh-TW" dirty="0">
              <a:latin typeface="+mn-lt"/>
            </a:endParaRPr>
          </a:p>
          <a:p>
            <a:pPr lvl="1"/>
            <a:r>
              <a:rPr lang="en-US" altLang="zh-TW" b="0" i="0" dirty="0">
                <a:solidFill>
                  <a:srgbClr val="000000"/>
                </a:solidFill>
                <a:effectLst/>
                <a:latin typeface="+mn-lt"/>
              </a:rPr>
              <a:t>Video</a:t>
            </a:r>
          </a:p>
          <a:p>
            <a:r>
              <a:rPr lang="en-US" altLang="zh-TW" b="1" i="0" dirty="0">
                <a:solidFill>
                  <a:srgbClr val="000000"/>
                </a:solidFill>
                <a:effectLst/>
                <a:latin typeface="+mn-lt"/>
              </a:rPr>
              <a:t>Gen AI Tools in Micron</a:t>
            </a:r>
            <a:endParaRPr lang="en-US" altLang="zh-TW" b="1" dirty="0">
              <a:solidFill>
                <a:srgbClr val="000000"/>
              </a:solidFill>
              <a:latin typeface="+mn-lt"/>
            </a:endParaRPr>
          </a:p>
          <a:p>
            <a:pPr lvl="1"/>
            <a:r>
              <a:rPr lang="en-US" altLang="zh-TW" dirty="0">
                <a:latin typeface="+mn-lt"/>
              </a:rPr>
              <a:t>Now</a:t>
            </a:r>
          </a:p>
          <a:p>
            <a:pPr lvl="1"/>
            <a:r>
              <a:rPr lang="en-US" altLang="zh-TW" dirty="0">
                <a:latin typeface="+mn-lt"/>
              </a:rPr>
              <a:t>Future</a:t>
            </a:r>
          </a:p>
          <a:p>
            <a:r>
              <a:rPr lang="en-US" altLang="zh-TW" b="1" dirty="0">
                <a:latin typeface="+mn-lt"/>
              </a:rPr>
              <a:t>What is the impact of Gen AI</a:t>
            </a:r>
          </a:p>
          <a:p>
            <a:endParaRPr lang="en-US" altLang="zh-TW" dirty="0">
              <a:latin typeface="+mn-lt"/>
            </a:endParaRPr>
          </a:p>
          <a:p>
            <a:pPr lvl="1"/>
            <a:endParaRPr lang="en-US" altLang="zh-TW" dirty="0">
              <a:latin typeface="+mn-lt"/>
            </a:endParaRPr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388C1AA-B236-DB0B-F188-D155CE56E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868" y="1966823"/>
            <a:ext cx="4105856" cy="409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03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036" y="709127"/>
            <a:ext cx="3629832" cy="1632848"/>
          </a:xfrm>
        </p:spPr>
        <p:txBody>
          <a:bodyPr anchor="b">
            <a:normAutofit/>
          </a:bodyPr>
          <a:lstStyle/>
          <a:p>
            <a:r>
              <a:rPr lang="en-US" altLang="zh-TW" sz="3200" b="0" i="0" dirty="0">
                <a:solidFill>
                  <a:srgbClr val="000000"/>
                </a:solidFill>
                <a:effectLst/>
              </a:rPr>
              <a:t>Types of Gen AI</a:t>
            </a:r>
            <a:endParaRPr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035" y="2584742"/>
            <a:ext cx="7014299" cy="3449203"/>
          </a:xfrm>
        </p:spPr>
        <p:txBody>
          <a:bodyPr>
            <a:normAutofit/>
          </a:bodyPr>
          <a:lstStyle/>
          <a:p>
            <a:pPr lvl="1" fontAlgn="ctr">
              <a:spcBef>
                <a:spcPts val="0"/>
              </a:spcBef>
            </a:pPr>
            <a:r>
              <a:rPr lang="en-US" altLang="zh-TW" sz="1200" dirty="0">
                <a:latin typeface="Calibri" panose="020F0502020204030204" pitchFamily="34" charset="0"/>
              </a:rPr>
              <a:t>Text</a:t>
            </a:r>
          </a:p>
          <a:p>
            <a:pPr lvl="1" fontAlgn="ctr">
              <a:spcBef>
                <a:spcPts val="0"/>
              </a:spcBef>
            </a:pPr>
            <a:r>
              <a:rPr lang="en-US" altLang="zh-TW" sz="1200" dirty="0">
                <a:latin typeface="Calibri" panose="020F0502020204030204" pitchFamily="34" charset="0"/>
              </a:rPr>
              <a:t>Image </a:t>
            </a:r>
          </a:p>
          <a:p>
            <a:pPr lvl="1" fontAlgn="ctr">
              <a:spcBef>
                <a:spcPts val="0"/>
              </a:spcBef>
            </a:pPr>
            <a:r>
              <a:rPr lang="en-US" altLang="zh-TW" sz="1200" dirty="0">
                <a:latin typeface="Calibri" panose="020F0502020204030204" pitchFamily="34" charset="0"/>
              </a:rPr>
              <a:t>Video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81385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035" y="709127"/>
            <a:ext cx="5149873" cy="1632848"/>
          </a:xfrm>
        </p:spPr>
        <p:txBody>
          <a:bodyPr anchor="b">
            <a:normAutofit/>
          </a:bodyPr>
          <a:lstStyle/>
          <a:p>
            <a:r>
              <a:rPr lang="en-US" altLang="zh-TW" sz="3200" b="0" i="0" dirty="0">
                <a:solidFill>
                  <a:srgbClr val="000000"/>
                </a:solidFill>
                <a:effectLst/>
              </a:rPr>
              <a:t>Gen AI – Text model</a:t>
            </a:r>
            <a:endParaRPr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824" y="2489740"/>
            <a:ext cx="7014299" cy="3449203"/>
          </a:xfrm>
        </p:spPr>
        <p:txBody>
          <a:bodyPr>
            <a:normAutofit/>
          </a:bodyPr>
          <a:lstStyle/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Q&amp;A</a:t>
            </a:r>
            <a:endParaRPr lang="en-US" altLang="zh-TW" sz="1800" dirty="0">
              <a:effectLst/>
              <a:ea typeface="Calibri" panose="020F050202020403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Text Summarizing</a:t>
            </a:r>
            <a:endParaRPr lang="en-US" altLang="zh-TW" sz="1800" dirty="0">
              <a:effectLst/>
              <a:ea typeface="Calibri" panose="020F050202020403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Translation</a:t>
            </a:r>
            <a:endParaRPr lang="en-US" altLang="zh-TW" sz="1800" dirty="0">
              <a:effectLst/>
              <a:ea typeface="Calibri" panose="020F050202020403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Creating synthetic data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Calibri" panose="020F0502020204030204" pitchFamily="34" charset="0"/>
                <a:ea typeface="Calibri" panose="020F0502020204030204" pitchFamily="34" charset="0"/>
              </a:rPr>
              <a:t>Being creative!!</a:t>
            </a:r>
            <a:endParaRPr lang="en-US" altLang="zh-TW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dirty="0">
              <a:effectLst/>
              <a:ea typeface="Calibri" panose="020F0502020204030204" pitchFamily="34" charset="0"/>
            </a:endParaRPr>
          </a:p>
          <a:p>
            <a:pPr fontAlgn="ctr">
              <a:spcBef>
                <a:spcPts val="0"/>
              </a:spcBef>
            </a:pPr>
            <a:endParaRPr lang="en-US" altLang="zh-TW" sz="1200" dirty="0"/>
          </a:p>
          <a:p>
            <a:pPr fontAlgn="ctr">
              <a:spcBef>
                <a:spcPts val="0"/>
              </a:spcBef>
            </a:pP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94292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-163031"/>
            <a:ext cx="5149873" cy="1632848"/>
          </a:xfrm>
        </p:spPr>
        <p:txBody>
          <a:bodyPr anchor="b">
            <a:normAutofit/>
          </a:bodyPr>
          <a:lstStyle/>
          <a:p>
            <a:r>
              <a:rPr lang="en-US" altLang="zh-TW" sz="3200" b="0" i="0" dirty="0">
                <a:solidFill>
                  <a:srgbClr val="000000"/>
                </a:solidFill>
                <a:effectLst/>
              </a:rPr>
              <a:t>Gen AI – Text model</a:t>
            </a:r>
            <a:endParaRPr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824" y="1730277"/>
            <a:ext cx="7014299" cy="3449203"/>
          </a:xfrm>
        </p:spPr>
        <p:txBody>
          <a:bodyPr>
            <a:normAutofit/>
          </a:bodyPr>
          <a:lstStyle/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Q&amp;A</a:t>
            </a:r>
            <a:endParaRPr lang="en-US" altLang="zh-TW" sz="1800" dirty="0">
              <a:effectLst/>
              <a:ea typeface="Calibri" panose="020F0502020204030204" pitchFamily="34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dirty="0">
              <a:effectLst/>
              <a:ea typeface="Calibri" panose="020F0502020204030204" pitchFamily="34" charset="0"/>
            </a:endParaRPr>
          </a:p>
          <a:p>
            <a:pPr fontAlgn="ctr">
              <a:spcBef>
                <a:spcPts val="0"/>
              </a:spcBef>
            </a:pPr>
            <a:endParaRPr lang="en-US" altLang="zh-TW" sz="1200" dirty="0"/>
          </a:p>
          <a:p>
            <a:pPr fontAlgn="ctr">
              <a:spcBef>
                <a:spcPts val="0"/>
              </a:spcBef>
            </a:pPr>
            <a:endParaRPr lang="zh-TW" altLang="en-US" sz="12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E3D9708-0436-C732-2DBD-0AA91D70A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799" y="1678520"/>
            <a:ext cx="7191375" cy="458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28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59" y="102633"/>
            <a:ext cx="5149873" cy="1632848"/>
          </a:xfrm>
        </p:spPr>
        <p:txBody>
          <a:bodyPr anchor="b">
            <a:normAutofit/>
          </a:bodyPr>
          <a:lstStyle/>
          <a:p>
            <a:r>
              <a:rPr lang="en-US" altLang="zh-TW" sz="3200" b="0" i="0" dirty="0">
                <a:solidFill>
                  <a:srgbClr val="000000"/>
                </a:solidFill>
                <a:effectLst/>
              </a:rPr>
              <a:t>Gen AI – Text model</a:t>
            </a:r>
            <a:endParaRPr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824" y="1918240"/>
            <a:ext cx="7014299" cy="3449203"/>
          </a:xfrm>
        </p:spPr>
        <p:txBody>
          <a:bodyPr>
            <a:normAutofit/>
          </a:bodyPr>
          <a:lstStyle/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Text Summarizing</a:t>
            </a:r>
            <a:endParaRPr lang="en-US" altLang="zh-TW" sz="1800" dirty="0">
              <a:effectLst/>
              <a:ea typeface="Calibri" panose="020F0502020204030204" pitchFamily="34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dirty="0">
              <a:effectLst/>
              <a:ea typeface="Calibri" panose="020F0502020204030204" pitchFamily="34" charset="0"/>
            </a:endParaRPr>
          </a:p>
          <a:p>
            <a:pPr fontAlgn="ctr">
              <a:spcBef>
                <a:spcPts val="0"/>
              </a:spcBef>
            </a:pPr>
            <a:endParaRPr lang="en-US" altLang="zh-TW" sz="1200" dirty="0"/>
          </a:p>
          <a:p>
            <a:pPr fontAlgn="ctr">
              <a:spcBef>
                <a:spcPts val="0"/>
              </a:spcBef>
            </a:pPr>
            <a:endParaRPr lang="zh-TW" altLang="en-US" sz="12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BE00DC6-DCDB-4735-0A07-080EC5E6F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758" y="3015124"/>
            <a:ext cx="7480300" cy="266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43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035" y="709127"/>
            <a:ext cx="5149873" cy="1632848"/>
          </a:xfrm>
        </p:spPr>
        <p:txBody>
          <a:bodyPr anchor="b">
            <a:normAutofit/>
          </a:bodyPr>
          <a:lstStyle/>
          <a:p>
            <a:r>
              <a:rPr lang="en-US" altLang="zh-TW" sz="3200" b="0" i="0" dirty="0">
                <a:solidFill>
                  <a:srgbClr val="000000"/>
                </a:solidFill>
                <a:effectLst/>
              </a:rPr>
              <a:t>Gen AI – Text model</a:t>
            </a:r>
            <a:endParaRPr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824" y="2489740"/>
            <a:ext cx="7014299" cy="3449203"/>
          </a:xfrm>
        </p:spPr>
        <p:txBody>
          <a:bodyPr>
            <a:normAutofit/>
          </a:bodyPr>
          <a:lstStyle/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Creating synthetic data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dirty="0">
              <a:effectLst/>
              <a:ea typeface="Calibri" panose="020F0502020204030204" pitchFamily="34" charset="0"/>
            </a:endParaRPr>
          </a:p>
          <a:p>
            <a:pPr fontAlgn="ctr">
              <a:spcBef>
                <a:spcPts val="0"/>
              </a:spcBef>
            </a:pPr>
            <a:endParaRPr lang="en-US" altLang="zh-TW" sz="1200" dirty="0"/>
          </a:p>
          <a:p>
            <a:pPr fontAlgn="ctr">
              <a:spcBef>
                <a:spcPts val="0"/>
              </a:spcBef>
            </a:pPr>
            <a:endParaRPr lang="zh-TW" altLang="en-US" sz="12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57424C6-F64D-7D9D-319E-803B0F6AB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0" y="2759382"/>
            <a:ext cx="5411787" cy="333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48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035" y="709127"/>
            <a:ext cx="5149873" cy="1632848"/>
          </a:xfrm>
        </p:spPr>
        <p:txBody>
          <a:bodyPr anchor="b">
            <a:normAutofit/>
          </a:bodyPr>
          <a:lstStyle/>
          <a:p>
            <a:r>
              <a:rPr lang="en-US" altLang="zh-TW" sz="3200" b="0" i="0" dirty="0">
                <a:solidFill>
                  <a:srgbClr val="000000"/>
                </a:solidFill>
                <a:effectLst/>
              </a:rPr>
              <a:t>Gen AI – Text model</a:t>
            </a:r>
            <a:endParaRPr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824" y="2489740"/>
            <a:ext cx="7014299" cy="3449203"/>
          </a:xfrm>
        </p:spPr>
        <p:txBody>
          <a:bodyPr>
            <a:normAutofit/>
          </a:bodyPr>
          <a:lstStyle/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Calibri" panose="020F0502020204030204" pitchFamily="34" charset="0"/>
                <a:ea typeface="Calibri" panose="020F0502020204030204" pitchFamily="34" charset="0"/>
              </a:rPr>
              <a:t>Being creative!!</a:t>
            </a:r>
            <a:endParaRPr lang="en-US" altLang="zh-TW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dirty="0">
              <a:effectLst/>
              <a:ea typeface="Calibri" panose="020F0502020204030204" pitchFamily="34" charset="0"/>
            </a:endParaRPr>
          </a:p>
          <a:p>
            <a:pPr fontAlgn="ctr">
              <a:spcBef>
                <a:spcPts val="0"/>
              </a:spcBef>
            </a:pPr>
            <a:endParaRPr lang="en-US" altLang="zh-TW" sz="1200" dirty="0"/>
          </a:p>
          <a:p>
            <a:pPr fontAlgn="ctr">
              <a:spcBef>
                <a:spcPts val="0"/>
              </a:spcBef>
            </a:pPr>
            <a:endParaRPr lang="zh-TW" altLang="en-US" sz="12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6270594-C10D-83DD-E7FE-D0AD9652D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380" y="2481311"/>
            <a:ext cx="6127750" cy="360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76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35" y="698499"/>
            <a:ext cx="5149873" cy="538575"/>
          </a:xfrm>
        </p:spPr>
        <p:txBody>
          <a:bodyPr anchor="b">
            <a:normAutofit fontScale="90000"/>
          </a:bodyPr>
          <a:lstStyle/>
          <a:p>
            <a:r>
              <a:rPr lang="en-US" altLang="zh-TW" sz="3200" b="0" i="0" dirty="0">
                <a:solidFill>
                  <a:srgbClr val="000000"/>
                </a:solidFill>
                <a:effectLst/>
              </a:rPr>
              <a:t>Gen AI – Text model</a:t>
            </a:r>
            <a:endParaRPr lang="zh-TW" altLang="en-US" sz="2800" dirty="0"/>
          </a:p>
        </p:txBody>
      </p:sp>
      <p:graphicFrame>
        <p:nvGraphicFramePr>
          <p:cNvPr id="10" name="內容版面配置區 9">
            <a:extLst>
              <a:ext uri="{FF2B5EF4-FFF2-40B4-BE49-F238E27FC236}">
                <a16:creationId xmlns:a16="http://schemas.microsoft.com/office/drawing/2014/main" id="{1997451A-B73B-FC08-91D1-5A8FBB6C04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0722624"/>
              </p:ext>
            </p:extLst>
          </p:nvPr>
        </p:nvGraphicFramePr>
        <p:xfrm>
          <a:off x="819795" y="1805352"/>
          <a:ext cx="10555288" cy="4531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905">
                  <a:extLst>
                    <a:ext uri="{9D8B030D-6E8A-4147-A177-3AD203B41FA5}">
                      <a16:colId xmlns:a16="http://schemas.microsoft.com/office/drawing/2014/main" val="241483881"/>
                    </a:ext>
                  </a:extLst>
                </a:gridCol>
                <a:gridCol w="1413917">
                  <a:extLst>
                    <a:ext uri="{9D8B030D-6E8A-4147-A177-3AD203B41FA5}">
                      <a16:colId xmlns:a16="http://schemas.microsoft.com/office/drawing/2014/main" val="4049629612"/>
                    </a:ext>
                  </a:extLst>
                </a:gridCol>
                <a:gridCol w="1319411">
                  <a:extLst>
                    <a:ext uri="{9D8B030D-6E8A-4147-A177-3AD203B41FA5}">
                      <a16:colId xmlns:a16="http://schemas.microsoft.com/office/drawing/2014/main" val="3137779867"/>
                    </a:ext>
                  </a:extLst>
                </a:gridCol>
                <a:gridCol w="1319411">
                  <a:extLst>
                    <a:ext uri="{9D8B030D-6E8A-4147-A177-3AD203B41FA5}">
                      <a16:colId xmlns:a16="http://schemas.microsoft.com/office/drawing/2014/main" val="1648851559"/>
                    </a:ext>
                  </a:extLst>
                </a:gridCol>
                <a:gridCol w="1319411">
                  <a:extLst>
                    <a:ext uri="{9D8B030D-6E8A-4147-A177-3AD203B41FA5}">
                      <a16:colId xmlns:a16="http://schemas.microsoft.com/office/drawing/2014/main" val="2695875968"/>
                    </a:ext>
                  </a:extLst>
                </a:gridCol>
                <a:gridCol w="1319411">
                  <a:extLst>
                    <a:ext uri="{9D8B030D-6E8A-4147-A177-3AD203B41FA5}">
                      <a16:colId xmlns:a16="http://schemas.microsoft.com/office/drawing/2014/main" val="4169779311"/>
                    </a:ext>
                  </a:extLst>
                </a:gridCol>
                <a:gridCol w="1319411">
                  <a:extLst>
                    <a:ext uri="{9D8B030D-6E8A-4147-A177-3AD203B41FA5}">
                      <a16:colId xmlns:a16="http://schemas.microsoft.com/office/drawing/2014/main" val="2094199199"/>
                    </a:ext>
                  </a:extLst>
                </a:gridCol>
                <a:gridCol w="1319411">
                  <a:extLst>
                    <a:ext uri="{9D8B030D-6E8A-4147-A177-3AD203B41FA5}">
                      <a16:colId xmlns:a16="http://schemas.microsoft.com/office/drawing/2014/main" val="2950584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200" b="1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Chatbot</a:t>
                      </a:r>
                      <a:endParaRPr lang="zh-TW" sz="1200" dirty="0">
                        <a:solidFill>
                          <a:srgbClr val="111111"/>
                        </a:solidFill>
                        <a:effectLst/>
                        <a:ea typeface="-apple-system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200" b="1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Price</a:t>
                      </a:r>
                      <a:endParaRPr lang="zh-TW" sz="1200">
                        <a:solidFill>
                          <a:srgbClr val="111111"/>
                        </a:solidFill>
                        <a:effectLst/>
                        <a:ea typeface="-apple-system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200" b="1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Developer</a:t>
                      </a:r>
                      <a:endParaRPr lang="zh-TW" sz="1200">
                        <a:solidFill>
                          <a:srgbClr val="111111"/>
                        </a:solidFill>
                        <a:effectLst/>
                        <a:ea typeface="-apple-system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200" b="1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Technology</a:t>
                      </a:r>
                      <a:endParaRPr lang="zh-TW" sz="1200">
                        <a:solidFill>
                          <a:srgbClr val="111111"/>
                        </a:solidFill>
                        <a:effectLst/>
                        <a:ea typeface="-apple-system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200" b="1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Plugin</a:t>
                      </a:r>
                      <a:endParaRPr lang="zh-TW" sz="1200" dirty="0">
                        <a:solidFill>
                          <a:srgbClr val="111111"/>
                        </a:solidFill>
                        <a:effectLst/>
                        <a:ea typeface="-apple-system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Real time search</a:t>
                      </a:r>
                      <a:endParaRPr lang="zh-TW" sz="1200" dirty="0">
                        <a:solidFill>
                          <a:srgbClr val="111111"/>
                        </a:solidFill>
                        <a:effectLst/>
                        <a:ea typeface="-apple-system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200" b="1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Information Access</a:t>
                      </a:r>
                      <a:endParaRPr lang="zh-TW" sz="1200" dirty="0">
                        <a:solidFill>
                          <a:srgbClr val="111111"/>
                        </a:solidFill>
                        <a:effectLst/>
                        <a:ea typeface="-apple-system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Strength</a:t>
                      </a:r>
                      <a:endParaRPr lang="zh-TW" sz="1200" dirty="0">
                        <a:solidFill>
                          <a:srgbClr val="111111"/>
                        </a:solidFill>
                        <a:effectLst/>
                        <a:ea typeface="-apple-system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332301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200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ChatGPT</a:t>
                      </a:r>
                      <a:br>
                        <a:rPr lang="en-US" altLang="zh-TW" sz="1200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</a:br>
                      <a:endParaRPr lang="zh-TW" sz="1200" dirty="0">
                        <a:solidFill>
                          <a:srgbClr val="111111"/>
                        </a:solidFill>
                        <a:effectLst/>
                        <a:ea typeface="-apple-system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200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Free</a:t>
                      </a:r>
                      <a:r>
                        <a:rPr lang="en-US" altLang="zh-TW" sz="1200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 / Paid</a:t>
                      </a:r>
                      <a:endParaRPr lang="zh-TW" sz="1200" dirty="0">
                        <a:solidFill>
                          <a:srgbClr val="111111"/>
                        </a:solidFill>
                        <a:effectLst/>
                        <a:ea typeface="-apple-system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20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OpenAI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200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GPT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200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Yes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Yes</a:t>
                      </a:r>
                      <a:endParaRPr lang="zh-TW" sz="1200" dirty="0">
                        <a:solidFill>
                          <a:srgbClr val="111111"/>
                        </a:solidFill>
                        <a:effectLst/>
                        <a:ea typeface="-apple-system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200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Data up to 202</a:t>
                      </a:r>
                      <a:r>
                        <a:rPr lang="en-US" altLang="zh-TW" sz="1200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1/9 (2022/1??)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Versatile Plugins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Powerful capabilities of GPT-4 model</a:t>
                      </a:r>
                      <a:endParaRPr lang="zh-TW" sz="1200" dirty="0">
                        <a:solidFill>
                          <a:srgbClr val="111111"/>
                        </a:solidFill>
                        <a:effectLst/>
                        <a:ea typeface="-apple-system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362031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200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Claude</a:t>
                      </a:r>
                      <a:r>
                        <a:rPr lang="en-US" altLang="zh-TW" sz="1200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 2</a:t>
                      </a:r>
                      <a:endParaRPr lang="zh-TW" sz="1200" dirty="0">
                        <a:solidFill>
                          <a:srgbClr val="111111"/>
                        </a:solidFill>
                        <a:effectLst/>
                        <a:ea typeface="-apple-system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200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Free</a:t>
                      </a:r>
                      <a:r>
                        <a:rPr lang="en-US" altLang="zh-TW" sz="1200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 (Paid for API)</a:t>
                      </a:r>
                      <a:endParaRPr lang="zh-TW" sz="1200" dirty="0">
                        <a:solidFill>
                          <a:srgbClr val="111111"/>
                        </a:solidFill>
                        <a:effectLst/>
                        <a:ea typeface="-apple-system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200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Anthropic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200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Constitutional AI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20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No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Yes</a:t>
                      </a:r>
                      <a:endParaRPr lang="zh-TW" altLang="zh-TW" sz="1200" dirty="0">
                        <a:solidFill>
                          <a:srgbClr val="111111"/>
                        </a:solidFill>
                        <a:effectLst/>
                        <a:ea typeface="-apple-system"/>
                      </a:endParaRP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sz="1200" dirty="0">
                        <a:solidFill>
                          <a:srgbClr val="111111"/>
                        </a:solidFill>
                        <a:effectLst/>
                        <a:ea typeface="-apple-system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Data up to early 2023</a:t>
                      </a:r>
                      <a:endParaRPr lang="zh-TW" sz="1200" dirty="0">
                        <a:solidFill>
                          <a:srgbClr val="111111"/>
                        </a:solidFill>
                        <a:effectLst/>
                        <a:ea typeface="-apple-system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171450" marR="0" indent="-17145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200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Can handle up to 100K token / 75,000 words /~ a whole book</a:t>
                      </a:r>
                    </a:p>
                    <a:p>
                      <a:pPr marL="171450" marR="0" indent="-17145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200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Harmless AI assistant</a:t>
                      </a:r>
                      <a:endParaRPr lang="zh-TW" sz="1200" dirty="0">
                        <a:solidFill>
                          <a:srgbClr val="111111"/>
                        </a:solidFill>
                        <a:effectLst/>
                        <a:ea typeface="-apple-system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3211053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20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Bard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20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Free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20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Alphabet/Google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PaLM2</a:t>
                      </a:r>
                      <a:endParaRPr lang="zh-TW" sz="1200" dirty="0">
                        <a:solidFill>
                          <a:srgbClr val="111111"/>
                        </a:solidFill>
                        <a:effectLst/>
                        <a:ea typeface="-apple-system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Yes</a:t>
                      </a:r>
                      <a:endParaRPr lang="zh-TW" sz="1200" dirty="0">
                        <a:solidFill>
                          <a:srgbClr val="111111"/>
                        </a:solidFill>
                        <a:effectLst/>
                        <a:ea typeface="-apple-system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Yes</a:t>
                      </a:r>
                      <a:endParaRPr lang="zh-TW" altLang="zh-TW" sz="1200" dirty="0">
                        <a:solidFill>
                          <a:srgbClr val="111111"/>
                        </a:solidFill>
                        <a:effectLst/>
                        <a:ea typeface="-apple-system"/>
                      </a:endParaRP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sz="1200" dirty="0">
                        <a:solidFill>
                          <a:srgbClr val="111111"/>
                        </a:solidFill>
                        <a:effectLst/>
                        <a:ea typeface="-apple-system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Keep updating model with information on the internet</a:t>
                      </a:r>
                      <a:endParaRPr lang="zh-TW" sz="1200" dirty="0">
                        <a:solidFill>
                          <a:srgbClr val="111111"/>
                        </a:solidFill>
                        <a:effectLst/>
                        <a:ea typeface="-apple-system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support over 20 programming languages</a:t>
                      </a:r>
                      <a:endParaRPr lang="zh-TW" sz="1200" dirty="0">
                        <a:solidFill>
                          <a:srgbClr val="111111"/>
                        </a:solidFill>
                        <a:effectLst/>
                        <a:ea typeface="-apple-system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4165378981"/>
                  </a:ext>
                </a:extLst>
              </a:tr>
              <a:tr h="1199468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20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Bing Chat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20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Free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200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Microsoft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20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N/A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20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Yes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Yes</a:t>
                      </a:r>
                      <a:endParaRPr lang="zh-TW" altLang="zh-TW" sz="1200" dirty="0">
                        <a:solidFill>
                          <a:srgbClr val="111111"/>
                        </a:solidFill>
                        <a:effectLst/>
                        <a:ea typeface="-apple-system"/>
                      </a:endParaRP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sz="1200" dirty="0">
                        <a:solidFill>
                          <a:srgbClr val="111111"/>
                        </a:solidFill>
                        <a:effectLst/>
                        <a:ea typeface="-apple-system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Same as Chat GPT</a:t>
                      </a:r>
                      <a:endParaRPr lang="zh-TW" sz="1200" dirty="0">
                        <a:solidFill>
                          <a:srgbClr val="111111"/>
                        </a:solidFill>
                        <a:effectLst/>
                        <a:ea typeface="-apple-system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In-text footnotes/links &amp; Learn more links</a:t>
                      </a:r>
                      <a:endParaRPr lang="zh-TW" sz="1200" dirty="0">
                        <a:solidFill>
                          <a:srgbClr val="111111"/>
                        </a:solidFill>
                        <a:effectLst/>
                        <a:ea typeface="-apple-system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3711699687"/>
                  </a:ext>
                </a:extLst>
              </a:tr>
            </a:tbl>
          </a:graphicData>
        </a:graphic>
      </p:graphicFrame>
      <p:pic>
        <p:nvPicPr>
          <p:cNvPr id="15" name="圖片 14" descr="一張含有 符號, 圖形, 字型, 標誌 的圖片&#10;&#10;自動產生的描述">
            <a:extLst>
              <a:ext uri="{FF2B5EF4-FFF2-40B4-BE49-F238E27FC236}">
                <a16:creationId xmlns:a16="http://schemas.microsoft.com/office/drawing/2014/main" id="{E7845589-A8A3-78B3-D77F-386B10087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25" y="2552701"/>
            <a:ext cx="481076" cy="481076"/>
          </a:xfrm>
          <a:prstGeom prst="rect">
            <a:avLst/>
          </a:prstGeom>
        </p:spPr>
      </p:pic>
      <p:pic>
        <p:nvPicPr>
          <p:cNvPr id="5128" name="Picture 8" descr="Claude 2 | Discover GPT-4 use cases">
            <a:extLst>
              <a:ext uri="{FF2B5EF4-FFF2-40B4-BE49-F238E27FC236}">
                <a16:creationId xmlns:a16="http://schemas.microsoft.com/office/drawing/2014/main" id="{85BCC126-64AD-6F30-107A-4D4F135C9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24" y="3429000"/>
            <a:ext cx="605558" cy="60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10" descr="Google Bard Logo PNG vector in SVG, PDF, AI, CDR format">
            <a:extLst>
              <a:ext uri="{FF2B5EF4-FFF2-40B4-BE49-F238E27FC236}">
                <a16:creationId xmlns:a16="http://schemas.microsoft.com/office/drawing/2014/main" id="{79E53F6E-C68E-A06C-5768-28C837E795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5136" name="Picture 16">
            <a:extLst>
              <a:ext uri="{FF2B5EF4-FFF2-40B4-BE49-F238E27FC236}">
                <a16:creationId xmlns:a16="http://schemas.microsoft.com/office/drawing/2014/main" id="{6F72611A-E0CC-6592-121B-0E8430DB4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563" y="4548561"/>
            <a:ext cx="497819" cy="49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Bing Chat | Logopedia | Fandom">
            <a:extLst>
              <a:ext uri="{FF2B5EF4-FFF2-40B4-BE49-F238E27FC236}">
                <a16:creationId xmlns:a16="http://schemas.microsoft.com/office/drawing/2014/main" id="{C8684100-7009-8E97-1206-7461F78EE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69" y="5495913"/>
            <a:ext cx="497819" cy="49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681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035" y="709127"/>
            <a:ext cx="5149873" cy="1632848"/>
          </a:xfrm>
        </p:spPr>
        <p:txBody>
          <a:bodyPr anchor="b">
            <a:normAutofit/>
          </a:bodyPr>
          <a:lstStyle/>
          <a:p>
            <a:r>
              <a:rPr lang="en-US" altLang="zh-TW" sz="3200" b="0" i="0" dirty="0">
                <a:solidFill>
                  <a:srgbClr val="000000"/>
                </a:solidFill>
                <a:effectLst/>
              </a:rPr>
              <a:t>Gen AI – Text model</a:t>
            </a:r>
            <a:endParaRPr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035" y="2584742"/>
            <a:ext cx="7014299" cy="3449203"/>
          </a:xfrm>
        </p:spPr>
        <p:txBody>
          <a:bodyPr>
            <a:normAutofit/>
          </a:bodyPr>
          <a:lstStyle/>
          <a:p>
            <a:pPr fontAlgn="ctr">
              <a:spcBef>
                <a:spcPts val="0"/>
              </a:spcBef>
            </a:pPr>
            <a:endParaRPr lang="en-US" altLang="zh-TW" sz="1200" dirty="0"/>
          </a:p>
          <a:p>
            <a:pPr fontAlgn="ctr">
              <a:spcBef>
                <a:spcPts val="0"/>
              </a:spcBef>
            </a:pPr>
            <a:r>
              <a:rPr lang="en-US" altLang="zh-TW" sz="1200" dirty="0"/>
              <a:t>LLM</a:t>
            </a:r>
          </a:p>
          <a:p>
            <a:pPr lvl="1" fontAlgn="ctr">
              <a:spcBef>
                <a:spcPts val="0"/>
              </a:spcBef>
            </a:pPr>
            <a:r>
              <a:rPr lang="en-US" altLang="zh-TW" sz="1000" dirty="0"/>
              <a:t>Large </a:t>
            </a:r>
            <a:r>
              <a:rPr lang="en-US" altLang="zh-TW" sz="1000" dirty="0" err="1"/>
              <a:t>lange</a:t>
            </a:r>
            <a:r>
              <a:rPr lang="en-US" altLang="zh-TW" sz="1000" dirty="0"/>
              <a:t> model</a:t>
            </a:r>
          </a:p>
          <a:p>
            <a:pPr lvl="1" fontAlgn="ctr">
              <a:spcBef>
                <a:spcPts val="0"/>
              </a:spcBef>
            </a:pPr>
            <a:r>
              <a:rPr lang="en-US" altLang="zh-TW" sz="1000" dirty="0" err="1"/>
              <a:t>Pretrianed</a:t>
            </a:r>
            <a:endParaRPr lang="en-US" altLang="zh-TW" sz="1000" dirty="0"/>
          </a:p>
          <a:p>
            <a:pPr lvl="1" fontAlgn="ctr">
              <a:spcBef>
                <a:spcPts val="0"/>
              </a:spcBef>
            </a:pPr>
            <a:r>
              <a:rPr lang="en-US" altLang="zh-TW" sz="1000" dirty="0"/>
              <a:t>General purpose</a:t>
            </a:r>
          </a:p>
          <a:p>
            <a:pPr lvl="1" fontAlgn="ctr">
              <a:spcBef>
                <a:spcPts val="0"/>
              </a:spcBef>
            </a:pP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29510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035" y="709127"/>
            <a:ext cx="5149873" cy="1632848"/>
          </a:xfrm>
        </p:spPr>
        <p:txBody>
          <a:bodyPr anchor="b">
            <a:normAutofit/>
          </a:bodyPr>
          <a:lstStyle/>
          <a:p>
            <a:r>
              <a:rPr lang="en-US" altLang="zh-TW" sz="3200" b="0" i="0" dirty="0">
                <a:solidFill>
                  <a:srgbClr val="000000"/>
                </a:solidFill>
                <a:effectLst/>
              </a:rPr>
              <a:t>Gen AI – Text model</a:t>
            </a:r>
            <a:endParaRPr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035" y="2584742"/>
            <a:ext cx="7014299" cy="3449203"/>
          </a:xfrm>
        </p:spPr>
        <p:txBody>
          <a:bodyPr>
            <a:normAutofit/>
          </a:bodyPr>
          <a:lstStyle/>
          <a:p>
            <a:pPr fontAlgn="ctr">
              <a:spcBef>
                <a:spcPts val="0"/>
              </a:spcBef>
            </a:pPr>
            <a:endParaRPr lang="en-US" altLang="zh-TW" sz="1200" dirty="0"/>
          </a:p>
          <a:p>
            <a:pPr fontAlgn="ctr">
              <a:spcBef>
                <a:spcPts val="0"/>
              </a:spcBef>
            </a:pPr>
            <a:r>
              <a:rPr lang="en-US" altLang="zh-TW" sz="1200" dirty="0"/>
              <a:t>Concern</a:t>
            </a:r>
          </a:p>
          <a:p>
            <a:pPr lvl="1" fontAlgn="ctr">
              <a:spcBef>
                <a:spcPts val="0"/>
              </a:spcBef>
            </a:pPr>
            <a:r>
              <a:rPr lang="en-US" altLang="zh-TW" sz="1000" dirty="0" err="1"/>
              <a:t>dillusions</a:t>
            </a:r>
            <a:endParaRPr lang="en-US" altLang="zh-TW" sz="1000" dirty="0"/>
          </a:p>
          <a:p>
            <a:pPr lvl="1" fontAlgn="ctr">
              <a:spcBef>
                <a:spcPts val="0"/>
              </a:spcBef>
            </a:pP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175670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5" y="358326"/>
            <a:ext cx="5149873" cy="1632848"/>
          </a:xfrm>
        </p:spPr>
        <p:txBody>
          <a:bodyPr anchor="b">
            <a:normAutofit/>
          </a:bodyPr>
          <a:lstStyle/>
          <a:p>
            <a:r>
              <a:rPr lang="en-US" altLang="zh-TW" sz="3200" b="0" i="0" dirty="0">
                <a:solidFill>
                  <a:srgbClr val="000000"/>
                </a:solidFill>
                <a:effectLst/>
              </a:rPr>
              <a:t>Gen AI – Image model</a:t>
            </a:r>
            <a:endParaRPr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435" y="2343442"/>
            <a:ext cx="7014299" cy="3449203"/>
          </a:xfrm>
        </p:spPr>
        <p:txBody>
          <a:bodyPr>
            <a:normAutofit/>
          </a:bodyPr>
          <a:lstStyle/>
          <a:p>
            <a:pPr fontAlgn="ctr">
              <a:spcBef>
                <a:spcPts val="0"/>
              </a:spcBef>
            </a:pPr>
            <a:r>
              <a:rPr lang="en-US" altLang="zh-TW" sz="1200" dirty="0"/>
              <a:t>Image generated with below prompt using Dall-E 3 </a:t>
            </a:r>
          </a:p>
          <a:p>
            <a:pPr fontAlgn="ctr">
              <a:spcBef>
                <a:spcPts val="0"/>
              </a:spcBef>
            </a:pPr>
            <a:r>
              <a:rPr lang="en-US" altLang="zh-TW" sz="1000" dirty="0"/>
              <a:t>Generate anime image with following information: </a:t>
            </a:r>
          </a:p>
          <a:p>
            <a:pPr marL="0" indent="0" fontAlgn="ctr">
              <a:spcBef>
                <a:spcPts val="0"/>
              </a:spcBef>
              <a:buNone/>
            </a:pPr>
            <a:r>
              <a:rPr lang="en-US" altLang="zh-TW" sz="1000" dirty="0"/>
              <a:t>         night market, gun, air pollution, gangster , Tetrapod</a:t>
            </a:r>
            <a:endParaRPr lang="zh-TW" altLang="en-US" sz="10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2E31FE3-5940-85B2-C993-068684972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257" y="458923"/>
            <a:ext cx="5876600" cy="604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61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C8C67008-688A-E21C-D8EE-65AD2C245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What is Gen AI ?</a:t>
            </a:r>
            <a:br>
              <a:rPr lang="en-US" altLang="zh-TW" b="1" dirty="0"/>
            </a:br>
            <a:endParaRPr lang="zh-TW" altLang="en-US" b="1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E87CC331-2375-18B7-B3A5-B7A3EBB402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1041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06" y="170858"/>
            <a:ext cx="5149873" cy="448573"/>
          </a:xfrm>
        </p:spPr>
        <p:txBody>
          <a:bodyPr anchor="b">
            <a:normAutofit fontScale="90000"/>
          </a:bodyPr>
          <a:lstStyle/>
          <a:p>
            <a:r>
              <a:rPr lang="en-US" altLang="zh-TW" sz="3200" b="0" i="0">
                <a:solidFill>
                  <a:srgbClr val="000000"/>
                </a:solidFill>
                <a:effectLst/>
              </a:rPr>
              <a:t>Gen AI – Image model</a:t>
            </a:r>
            <a:endParaRPr lang="zh-TW" altLang="en-US" sz="2800" dirty="0"/>
          </a:p>
        </p:txBody>
      </p:sp>
      <p:pic>
        <p:nvPicPr>
          <p:cNvPr id="18" name="內容版面配置區 17">
            <a:extLst>
              <a:ext uri="{FF2B5EF4-FFF2-40B4-BE49-F238E27FC236}">
                <a16:creationId xmlns:a16="http://schemas.microsoft.com/office/drawing/2014/main" id="{EB3672F1-70D5-8310-133D-C618996BB1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6467" y="2924483"/>
            <a:ext cx="2105025" cy="2047875"/>
          </a:xfr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A5E166B-FD00-6A9F-5D49-06D3A7FD6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396653"/>
              </p:ext>
            </p:extLst>
          </p:nvPr>
        </p:nvGraphicFramePr>
        <p:xfrm>
          <a:off x="1495711" y="947169"/>
          <a:ext cx="864639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131">
                  <a:extLst>
                    <a:ext uri="{9D8B030D-6E8A-4147-A177-3AD203B41FA5}">
                      <a16:colId xmlns:a16="http://schemas.microsoft.com/office/drawing/2014/main" val="58198750"/>
                    </a:ext>
                  </a:extLst>
                </a:gridCol>
                <a:gridCol w="2882131">
                  <a:extLst>
                    <a:ext uri="{9D8B030D-6E8A-4147-A177-3AD203B41FA5}">
                      <a16:colId xmlns:a16="http://schemas.microsoft.com/office/drawing/2014/main" val="1518414173"/>
                    </a:ext>
                  </a:extLst>
                </a:gridCol>
                <a:gridCol w="2882131">
                  <a:extLst>
                    <a:ext uri="{9D8B030D-6E8A-4147-A177-3AD203B41FA5}">
                      <a16:colId xmlns:a16="http://schemas.microsoft.com/office/drawing/2014/main" val="36142426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Dall-E 3 (OpenAI)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MidJourney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 Stable Diffusion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974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861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285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920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309993"/>
                  </a:ext>
                </a:extLst>
              </a:tr>
            </a:tbl>
          </a:graphicData>
        </a:graphic>
      </p:graphicFrame>
      <p:pic>
        <p:nvPicPr>
          <p:cNvPr id="11" name="圖片 10">
            <a:extLst>
              <a:ext uri="{FF2B5EF4-FFF2-40B4-BE49-F238E27FC236}">
                <a16:creationId xmlns:a16="http://schemas.microsoft.com/office/drawing/2014/main" id="{910F5ADC-FB31-2630-B2EE-2F2BB0F1F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467" y="1259494"/>
            <a:ext cx="2224879" cy="203731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D5D737E-3708-1BE5-0629-722A4FF4B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9231" y="1274906"/>
            <a:ext cx="2341163" cy="185420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D7490B5-250C-34A9-22DB-3BBAEAFEE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1910" y="1226295"/>
            <a:ext cx="2224964" cy="203731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79ABDCEA-9624-6876-F12B-C162FBEFF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4760" y="2801369"/>
            <a:ext cx="2095500" cy="2105025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699A066-DA71-72EA-E6C5-885A8235A0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6760" y="2782319"/>
            <a:ext cx="2133600" cy="2124075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A3D630C4-18A4-B909-0557-6A3DC773F2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3810" y="4405018"/>
            <a:ext cx="2076450" cy="207645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2C182543-E613-DF07-1B7D-C9B29F14EC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06466" y="4443700"/>
            <a:ext cx="2085975" cy="2095500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273692EC-A108-7A38-0031-5086A771BB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8169" y="4443700"/>
            <a:ext cx="206692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624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035" y="375482"/>
            <a:ext cx="5149873" cy="448573"/>
          </a:xfrm>
        </p:spPr>
        <p:txBody>
          <a:bodyPr anchor="b">
            <a:normAutofit fontScale="90000"/>
          </a:bodyPr>
          <a:lstStyle/>
          <a:p>
            <a:r>
              <a:rPr lang="en-US" altLang="zh-TW" sz="3200" b="0" i="0" dirty="0">
                <a:solidFill>
                  <a:srgbClr val="000000"/>
                </a:solidFill>
                <a:effectLst/>
              </a:rPr>
              <a:t>Gen AI – Image model</a:t>
            </a:r>
            <a:endParaRPr lang="zh-TW" altLang="en-US" sz="2800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A5E166B-FD00-6A9F-5D49-06D3A7FD6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09808"/>
              </p:ext>
            </p:extLst>
          </p:nvPr>
        </p:nvGraphicFramePr>
        <p:xfrm>
          <a:off x="1394111" y="2316480"/>
          <a:ext cx="8646393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131">
                  <a:extLst>
                    <a:ext uri="{9D8B030D-6E8A-4147-A177-3AD203B41FA5}">
                      <a16:colId xmlns:a16="http://schemas.microsoft.com/office/drawing/2014/main" val="58198750"/>
                    </a:ext>
                  </a:extLst>
                </a:gridCol>
                <a:gridCol w="2882131">
                  <a:extLst>
                    <a:ext uri="{9D8B030D-6E8A-4147-A177-3AD203B41FA5}">
                      <a16:colId xmlns:a16="http://schemas.microsoft.com/office/drawing/2014/main" val="1518414173"/>
                    </a:ext>
                  </a:extLst>
                </a:gridCol>
                <a:gridCol w="2882131">
                  <a:extLst>
                    <a:ext uri="{9D8B030D-6E8A-4147-A177-3AD203B41FA5}">
                      <a16:colId xmlns:a16="http://schemas.microsoft.com/office/drawing/2014/main" val="36142426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Dall-E 3 (OpenAI)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MidJourney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 Stable Diffusion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974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Can get the concept of the prompt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Can generate image with subtle details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Sometimes image are simplified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861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Generate less high quality image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Generate high quality image</a:t>
                      </a:r>
                      <a:endParaRPr lang="zh-TW" altLang="en-US" dirty="0"/>
                    </a:p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Generate 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satisfactory </a:t>
                      </a:r>
                      <a:r>
                        <a:rPr lang="en-US" altLang="zh-TW" dirty="0"/>
                        <a:t>quality image</a:t>
                      </a:r>
                      <a:endParaRPr lang="zh-TW" altLang="en-US" dirty="0"/>
                    </a:p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285351"/>
                  </a:ext>
                </a:extLst>
              </a:tr>
            </a:tbl>
          </a:graphicData>
        </a:graphic>
      </p:graphicFrame>
      <p:pic>
        <p:nvPicPr>
          <p:cNvPr id="6148" name="Picture 4" descr="DALL-E Logo PNG Images with Transparent Background">
            <a:extLst>
              <a:ext uri="{FF2B5EF4-FFF2-40B4-BE49-F238E27FC236}">
                <a16:creationId xmlns:a16="http://schemas.microsoft.com/office/drawing/2014/main" id="{B3E044DE-2121-5D85-268E-F6899E42C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018" y="1027616"/>
            <a:ext cx="1854200" cy="50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884074A-82BA-B09D-18B5-A4951AF31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300" y="824055"/>
            <a:ext cx="1005772" cy="917027"/>
          </a:xfrm>
          <a:prstGeom prst="rect">
            <a:avLst/>
          </a:prstGeom>
        </p:spPr>
      </p:pic>
      <p:sp>
        <p:nvSpPr>
          <p:cNvPr id="15" name="AutoShape 16" descr="Stable Diffusion Review 2023: Pricing &amp; Features - Tekpon">
            <a:extLst>
              <a:ext uri="{FF2B5EF4-FFF2-40B4-BE49-F238E27FC236}">
                <a16:creationId xmlns:a16="http://schemas.microsoft.com/office/drawing/2014/main" id="{943F8024-CE39-C172-F999-AEAB6FFF36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7" name="AutoShape 18" descr="Stable Diffusion Review 2023: Pricing &amp; Features - Tekpon">
            <a:extLst>
              <a:ext uri="{FF2B5EF4-FFF2-40B4-BE49-F238E27FC236}">
                <a16:creationId xmlns:a16="http://schemas.microsoft.com/office/drawing/2014/main" id="{64EE07DB-9515-A86B-DF3E-293D86393A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6164" name="Picture 20" descr="Stable Diffusion AI Online">
            <a:extLst>
              <a:ext uri="{FF2B5EF4-FFF2-40B4-BE49-F238E27FC236}">
                <a16:creationId xmlns:a16="http://schemas.microsoft.com/office/drawing/2014/main" id="{39B86B12-C308-2C25-C0F5-05BF88499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702" y="763422"/>
            <a:ext cx="1005772" cy="97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3196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035" y="-120551"/>
            <a:ext cx="5149873" cy="1632848"/>
          </a:xfrm>
        </p:spPr>
        <p:txBody>
          <a:bodyPr anchor="b">
            <a:normAutofit/>
          </a:bodyPr>
          <a:lstStyle/>
          <a:p>
            <a:r>
              <a:rPr lang="en-US" altLang="zh-TW" sz="3200" b="0" i="0" dirty="0">
                <a:solidFill>
                  <a:srgbClr val="000000"/>
                </a:solidFill>
                <a:effectLst/>
              </a:rPr>
              <a:t>Gen AI – Video model</a:t>
            </a:r>
            <a:endParaRPr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035" y="2584742"/>
            <a:ext cx="7014299" cy="3449203"/>
          </a:xfrm>
        </p:spPr>
        <p:txBody>
          <a:bodyPr>
            <a:normAutofit/>
          </a:bodyPr>
          <a:lstStyle/>
          <a:p>
            <a:pPr fontAlgn="ctr">
              <a:spcBef>
                <a:spcPts val="0"/>
              </a:spcBef>
            </a:pPr>
            <a:endParaRPr lang="zh-TW" altLang="en-US" sz="1000" dirty="0"/>
          </a:p>
        </p:txBody>
      </p:sp>
      <p:pic>
        <p:nvPicPr>
          <p:cNvPr id="7" name="線上媒體 6" title="A New AI Video Generator is Here!">
            <a:hlinkClick r:id="" action="ppaction://media"/>
            <a:extLst>
              <a:ext uri="{FF2B5EF4-FFF2-40B4-BE49-F238E27FC236}">
                <a16:creationId xmlns:a16="http://schemas.microsoft.com/office/drawing/2014/main" id="{C19B2DC5-C491-2D31-E973-0A516CF9366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243971" y="2262337"/>
            <a:ext cx="6335687" cy="357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2A2797-87E4-99FD-2A03-5F3FFBED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000000"/>
                </a:solidFill>
                <a:effectLst/>
              </a:rPr>
              <a:t>Gen AI Tools in Micron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91229F0-C135-DF87-BAD1-369AC28DA3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23577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035" y="709127"/>
            <a:ext cx="5149873" cy="1632848"/>
          </a:xfrm>
        </p:spPr>
        <p:txBody>
          <a:bodyPr anchor="b">
            <a:normAutofit/>
          </a:bodyPr>
          <a:lstStyle/>
          <a:p>
            <a:r>
              <a:rPr lang="en-US" altLang="zh-TW" sz="2800" dirty="0">
                <a:solidFill>
                  <a:srgbClr val="000000"/>
                </a:solidFill>
              </a:rPr>
              <a:t>Gen AI - Available now</a:t>
            </a:r>
            <a:endParaRPr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035" y="2584742"/>
            <a:ext cx="4233165" cy="3449203"/>
          </a:xfrm>
        </p:spPr>
        <p:txBody>
          <a:bodyPr>
            <a:normAutofit/>
          </a:bodyPr>
          <a:lstStyle/>
          <a:p>
            <a:pPr fontAlgn="ctr">
              <a:spcBef>
                <a:spcPts val="0"/>
              </a:spcBef>
            </a:pPr>
            <a:r>
              <a:rPr lang="en-US" altLang="zh-TW" sz="1000" dirty="0"/>
              <a:t>Bing chat enterprise</a:t>
            </a:r>
          </a:p>
        </p:txBody>
      </p:sp>
    </p:spTree>
    <p:extLst>
      <p:ext uri="{BB962C8B-B14F-4D97-AF65-F5344CB8AC3E}">
        <p14:creationId xmlns:p14="http://schemas.microsoft.com/office/powerpoint/2010/main" val="29104575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035" y="709127"/>
            <a:ext cx="5149873" cy="1632848"/>
          </a:xfrm>
        </p:spPr>
        <p:txBody>
          <a:bodyPr anchor="b">
            <a:normAutofit/>
          </a:bodyPr>
          <a:lstStyle/>
          <a:p>
            <a:r>
              <a:rPr lang="en-US" altLang="zh-TW" sz="2800" dirty="0">
                <a:solidFill>
                  <a:srgbClr val="000000"/>
                </a:solidFill>
              </a:rPr>
              <a:t>Gen AI – in Future Roadmap</a:t>
            </a:r>
            <a:endParaRPr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035" y="2584742"/>
            <a:ext cx="7014299" cy="3449203"/>
          </a:xfrm>
        </p:spPr>
        <p:txBody>
          <a:bodyPr>
            <a:normAutofit/>
          </a:bodyPr>
          <a:lstStyle/>
          <a:p>
            <a:pPr fontAlgn="ctr">
              <a:spcBef>
                <a:spcPts val="0"/>
              </a:spcBef>
            </a:pPr>
            <a:r>
              <a:rPr lang="en-US" altLang="zh-TW" sz="1000" dirty="0"/>
              <a:t>Zoom</a:t>
            </a:r>
          </a:p>
          <a:p>
            <a:pPr fontAlgn="ctr">
              <a:spcBef>
                <a:spcPts val="0"/>
              </a:spcBef>
            </a:pPr>
            <a:r>
              <a:rPr lang="en-US" altLang="zh-TW" sz="1000" dirty="0" err="1"/>
              <a:t>tabnine</a:t>
            </a:r>
            <a:endParaRPr lang="en-US" altLang="zh-TW" sz="1000" dirty="0"/>
          </a:p>
        </p:txBody>
      </p:sp>
    </p:spTree>
    <p:extLst>
      <p:ext uri="{BB962C8B-B14F-4D97-AF65-F5344CB8AC3E}">
        <p14:creationId xmlns:p14="http://schemas.microsoft.com/office/powerpoint/2010/main" val="3590409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035" y="709127"/>
            <a:ext cx="5149873" cy="1632848"/>
          </a:xfrm>
        </p:spPr>
        <p:txBody>
          <a:bodyPr anchor="b">
            <a:normAutofit/>
          </a:bodyPr>
          <a:lstStyle/>
          <a:p>
            <a:r>
              <a:rPr lang="en-US" altLang="zh-TW" sz="2800" dirty="0">
                <a:solidFill>
                  <a:srgbClr val="000000"/>
                </a:solidFill>
              </a:rPr>
              <a:t>Zoom</a:t>
            </a:r>
            <a:endParaRPr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035" y="2584742"/>
            <a:ext cx="7014299" cy="3449203"/>
          </a:xfrm>
        </p:spPr>
        <p:txBody>
          <a:bodyPr>
            <a:normAutofit/>
          </a:bodyPr>
          <a:lstStyle/>
          <a:p>
            <a:pPr fontAlgn="ctr">
              <a:spcBef>
                <a:spcPts val="0"/>
              </a:spcBef>
            </a:pPr>
            <a:r>
              <a:rPr lang="en-US" altLang="zh-TW" sz="1000" dirty="0"/>
              <a:t>Schedule</a:t>
            </a:r>
          </a:p>
          <a:p>
            <a:pPr lvl="1" fontAlgn="ctr">
              <a:spcBef>
                <a:spcPts val="0"/>
              </a:spcBef>
            </a:pPr>
            <a:r>
              <a:rPr lang="en-US" altLang="zh-TW" sz="800" dirty="0"/>
              <a:t>Zoom </a:t>
            </a:r>
            <a:r>
              <a:rPr lang="en-US" altLang="zh-TW" sz="800" dirty="0" err="1"/>
              <a:t>Campanion</a:t>
            </a:r>
            <a:r>
              <a:rPr lang="en-US" altLang="zh-TW" sz="800" dirty="0"/>
              <a:t> AI </a:t>
            </a:r>
            <a:r>
              <a:rPr lang="en-US" altLang="zh-TW" sz="800" dirty="0" err="1"/>
              <a:t>targetd</a:t>
            </a:r>
            <a:r>
              <a:rPr lang="en-US" altLang="zh-TW" sz="800" dirty="0"/>
              <a:t> to world release on 10/31 </a:t>
            </a:r>
          </a:p>
          <a:p>
            <a:pPr lvl="1" fontAlgn="ctr">
              <a:spcBef>
                <a:spcPts val="0"/>
              </a:spcBef>
            </a:pPr>
            <a:r>
              <a:rPr lang="en-US" altLang="zh-TW" sz="800" dirty="0"/>
              <a:t>Now has been pushed to “on Hold” for the release since 10/31 </a:t>
            </a:r>
          </a:p>
          <a:p>
            <a:pPr fontAlgn="ctr">
              <a:spcBef>
                <a:spcPts val="0"/>
              </a:spcBef>
            </a:pPr>
            <a:r>
              <a:rPr lang="en-US" altLang="zh-TW" sz="1000" dirty="0"/>
              <a:t>Features</a:t>
            </a:r>
          </a:p>
          <a:p>
            <a:pPr lvl="1" fontAlgn="ctr">
              <a:spcBef>
                <a:spcPts val="0"/>
              </a:spcBef>
            </a:pPr>
            <a:r>
              <a:rPr lang="en-US" altLang="zh-TW" sz="800" dirty="0"/>
              <a:t>Meeting summary</a:t>
            </a:r>
          </a:p>
          <a:p>
            <a:pPr lvl="1" fontAlgn="ctr">
              <a:spcBef>
                <a:spcPts val="0"/>
              </a:spcBef>
            </a:pPr>
            <a:r>
              <a:rPr lang="en-US" altLang="zh-TW" sz="1100" b="0" i="0" dirty="0">
                <a:effectLst/>
                <a:latin typeface="inherit"/>
              </a:rPr>
              <a:t>Smart Recording</a:t>
            </a:r>
            <a:endParaRPr lang="en-US" altLang="zh-TW" sz="1000" b="0" i="0" dirty="0">
              <a:effectLst/>
              <a:latin typeface="inherit"/>
            </a:endParaRPr>
          </a:p>
          <a:p>
            <a:pPr lvl="1" fontAlgn="ctr">
              <a:spcBef>
                <a:spcPts val="0"/>
              </a:spcBef>
            </a:pPr>
            <a:r>
              <a:rPr lang="en-US" altLang="zh-TW" sz="1000" b="0" i="0" dirty="0">
                <a:effectLst/>
                <a:latin typeface="inherit"/>
              </a:rPr>
              <a:t>Asking in-meeting questions</a:t>
            </a:r>
          </a:p>
          <a:p>
            <a:pPr lvl="1" fontAlgn="ctr">
              <a:spcBef>
                <a:spcPts val="0"/>
              </a:spcBef>
            </a:pPr>
            <a:endParaRPr lang="en-US" altLang="zh-TW" sz="800" dirty="0"/>
          </a:p>
          <a:p>
            <a:pPr lvl="2" fontAlgn="ctr">
              <a:spcBef>
                <a:spcPts val="0"/>
              </a:spcBef>
            </a:pPr>
            <a:endParaRPr lang="en-US" altLang="zh-TW" sz="600" dirty="0"/>
          </a:p>
          <a:p>
            <a:pPr fontAlgn="ctr">
              <a:spcBef>
                <a:spcPts val="0"/>
              </a:spcBef>
            </a:pPr>
            <a:endParaRPr lang="en-US" altLang="zh-TW" sz="10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28C9814-BFDC-C22B-6190-3B082A6DA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512" y="1688236"/>
            <a:ext cx="6169988" cy="408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56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035" y="709127"/>
            <a:ext cx="5149873" cy="1632848"/>
          </a:xfrm>
        </p:spPr>
        <p:txBody>
          <a:bodyPr anchor="b">
            <a:normAutofit/>
          </a:bodyPr>
          <a:lstStyle/>
          <a:p>
            <a:r>
              <a:rPr lang="en-US" altLang="zh-TW" sz="2800" dirty="0">
                <a:solidFill>
                  <a:srgbClr val="000000"/>
                </a:solidFill>
              </a:rPr>
              <a:t>Zoom</a:t>
            </a:r>
            <a:endParaRPr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035" y="2584742"/>
            <a:ext cx="7014299" cy="3449203"/>
          </a:xfrm>
        </p:spPr>
        <p:txBody>
          <a:bodyPr>
            <a:normAutofit/>
          </a:bodyPr>
          <a:lstStyle/>
          <a:p>
            <a:pPr fontAlgn="ctr">
              <a:spcBef>
                <a:spcPts val="0"/>
              </a:spcBef>
            </a:pPr>
            <a:r>
              <a:rPr lang="en-US" altLang="zh-TW" sz="1000" dirty="0"/>
              <a:t>Schedule</a:t>
            </a:r>
          </a:p>
          <a:p>
            <a:pPr lvl="1" fontAlgn="ctr">
              <a:spcBef>
                <a:spcPts val="0"/>
              </a:spcBef>
            </a:pPr>
            <a:r>
              <a:rPr lang="en-US" altLang="zh-TW" sz="800" dirty="0"/>
              <a:t>Zoom </a:t>
            </a:r>
            <a:r>
              <a:rPr lang="en-US" altLang="zh-TW" sz="800" dirty="0" err="1"/>
              <a:t>Campanion</a:t>
            </a:r>
            <a:r>
              <a:rPr lang="en-US" altLang="zh-TW" sz="800" dirty="0"/>
              <a:t> AI </a:t>
            </a:r>
            <a:r>
              <a:rPr lang="en-US" altLang="zh-TW" sz="800" dirty="0" err="1"/>
              <a:t>targetd</a:t>
            </a:r>
            <a:r>
              <a:rPr lang="en-US" altLang="zh-TW" sz="800" dirty="0"/>
              <a:t> to world release on 10/31 </a:t>
            </a:r>
          </a:p>
          <a:p>
            <a:pPr lvl="1" fontAlgn="ctr">
              <a:spcBef>
                <a:spcPts val="0"/>
              </a:spcBef>
            </a:pPr>
            <a:r>
              <a:rPr lang="en-US" altLang="zh-TW" sz="800" dirty="0"/>
              <a:t>Now has been pushed to “on Hold” for the release since 10/31 </a:t>
            </a:r>
          </a:p>
          <a:p>
            <a:pPr fontAlgn="ctr">
              <a:spcBef>
                <a:spcPts val="0"/>
              </a:spcBef>
            </a:pPr>
            <a:r>
              <a:rPr lang="en-US" altLang="zh-TW" sz="1000" dirty="0"/>
              <a:t>Features</a:t>
            </a:r>
          </a:p>
          <a:p>
            <a:pPr lvl="1" fontAlgn="ctr">
              <a:spcBef>
                <a:spcPts val="0"/>
              </a:spcBef>
            </a:pPr>
            <a:r>
              <a:rPr lang="en-US" altLang="zh-TW" sz="800" dirty="0"/>
              <a:t>Meeting summary</a:t>
            </a:r>
          </a:p>
          <a:p>
            <a:pPr lvl="1" fontAlgn="ctr">
              <a:spcBef>
                <a:spcPts val="0"/>
              </a:spcBef>
            </a:pPr>
            <a:r>
              <a:rPr lang="en-US" altLang="zh-TW" sz="1100" b="0" i="0" dirty="0">
                <a:effectLst/>
                <a:latin typeface="inherit"/>
              </a:rPr>
              <a:t>Smart Recording</a:t>
            </a:r>
            <a:endParaRPr lang="en-US" altLang="zh-TW" sz="1000" b="0" i="0" dirty="0">
              <a:effectLst/>
              <a:latin typeface="inherit"/>
            </a:endParaRPr>
          </a:p>
          <a:p>
            <a:pPr lvl="1" fontAlgn="ctr">
              <a:spcBef>
                <a:spcPts val="0"/>
              </a:spcBef>
            </a:pPr>
            <a:r>
              <a:rPr lang="en-US" altLang="zh-TW" sz="1000" b="0" i="0" dirty="0">
                <a:effectLst/>
                <a:latin typeface="inherit"/>
              </a:rPr>
              <a:t>Asking in-meeting questions</a:t>
            </a:r>
          </a:p>
          <a:p>
            <a:pPr lvl="1" fontAlgn="ctr">
              <a:spcBef>
                <a:spcPts val="0"/>
              </a:spcBef>
            </a:pPr>
            <a:endParaRPr lang="en-US" altLang="zh-TW" sz="800" dirty="0"/>
          </a:p>
          <a:p>
            <a:pPr lvl="2" fontAlgn="ctr">
              <a:spcBef>
                <a:spcPts val="0"/>
              </a:spcBef>
            </a:pPr>
            <a:endParaRPr lang="en-US" altLang="zh-TW" sz="600" dirty="0"/>
          </a:p>
          <a:p>
            <a:pPr fontAlgn="ctr">
              <a:spcBef>
                <a:spcPts val="0"/>
              </a:spcBef>
            </a:pPr>
            <a:endParaRPr lang="en-US" altLang="zh-TW" sz="10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74A650C-87CE-A657-58BC-FE68F8090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996" y="1229826"/>
            <a:ext cx="7301969" cy="427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593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035" y="709127"/>
            <a:ext cx="5149873" cy="1632848"/>
          </a:xfrm>
        </p:spPr>
        <p:txBody>
          <a:bodyPr anchor="b">
            <a:normAutofit/>
          </a:bodyPr>
          <a:lstStyle/>
          <a:p>
            <a:r>
              <a:rPr lang="en-US" altLang="zh-TW" sz="2800" dirty="0">
                <a:solidFill>
                  <a:srgbClr val="000000"/>
                </a:solidFill>
              </a:rPr>
              <a:t>Zoom</a:t>
            </a:r>
            <a:endParaRPr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035" y="2584742"/>
            <a:ext cx="7014299" cy="3449203"/>
          </a:xfrm>
        </p:spPr>
        <p:txBody>
          <a:bodyPr>
            <a:normAutofit/>
          </a:bodyPr>
          <a:lstStyle/>
          <a:p>
            <a:pPr fontAlgn="ctr">
              <a:spcBef>
                <a:spcPts val="0"/>
              </a:spcBef>
            </a:pPr>
            <a:r>
              <a:rPr lang="en-US" altLang="zh-TW" sz="1000" dirty="0"/>
              <a:t>Schedule</a:t>
            </a:r>
          </a:p>
          <a:p>
            <a:pPr lvl="1" fontAlgn="ctr">
              <a:spcBef>
                <a:spcPts val="0"/>
              </a:spcBef>
            </a:pPr>
            <a:r>
              <a:rPr lang="en-US" altLang="zh-TW" sz="800" dirty="0"/>
              <a:t>Zoom </a:t>
            </a:r>
            <a:r>
              <a:rPr lang="en-US" altLang="zh-TW" sz="800" dirty="0" err="1"/>
              <a:t>Campanion</a:t>
            </a:r>
            <a:r>
              <a:rPr lang="en-US" altLang="zh-TW" sz="800" dirty="0"/>
              <a:t> AI </a:t>
            </a:r>
            <a:r>
              <a:rPr lang="en-US" altLang="zh-TW" sz="800" dirty="0" err="1"/>
              <a:t>targetd</a:t>
            </a:r>
            <a:r>
              <a:rPr lang="en-US" altLang="zh-TW" sz="800" dirty="0"/>
              <a:t> to world release on 10/31 </a:t>
            </a:r>
          </a:p>
          <a:p>
            <a:pPr lvl="1" fontAlgn="ctr">
              <a:spcBef>
                <a:spcPts val="0"/>
              </a:spcBef>
            </a:pPr>
            <a:r>
              <a:rPr lang="en-US" altLang="zh-TW" sz="800" dirty="0"/>
              <a:t>Now has been pushed to “on Hold” for the release since 10/31 </a:t>
            </a:r>
          </a:p>
          <a:p>
            <a:pPr fontAlgn="ctr">
              <a:spcBef>
                <a:spcPts val="0"/>
              </a:spcBef>
            </a:pPr>
            <a:r>
              <a:rPr lang="en-US" altLang="zh-TW" sz="1000" dirty="0"/>
              <a:t>Features</a:t>
            </a:r>
          </a:p>
          <a:p>
            <a:pPr lvl="1" fontAlgn="ctr">
              <a:spcBef>
                <a:spcPts val="0"/>
              </a:spcBef>
            </a:pPr>
            <a:r>
              <a:rPr lang="en-US" altLang="zh-TW" sz="800" dirty="0"/>
              <a:t>Meeting summary</a:t>
            </a:r>
          </a:p>
          <a:p>
            <a:pPr lvl="1" fontAlgn="ctr">
              <a:spcBef>
                <a:spcPts val="0"/>
              </a:spcBef>
            </a:pPr>
            <a:r>
              <a:rPr lang="en-US" altLang="zh-TW" sz="1100" b="0" i="0" dirty="0">
                <a:effectLst/>
                <a:latin typeface="inherit"/>
              </a:rPr>
              <a:t>Smart Recording</a:t>
            </a:r>
            <a:endParaRPr lang="en-US" altLang="zh-TW" sz="1000" b="0" i="0" dirty="0">
              <a:effectLst/>
              <a:latin typeface="inherit"/>
            </a:endParaRPr>
          </a:p>
          <a:p>
            <a:pPr lvl="1" fontAlgn="ctr">
              <a:spcBef>
                <a:spcPts val="0"/>
              </a:spcBef>
            </a:pPr>
            <a:r>
              <a:rPr lang="en-US" altLang="zh-TW" sz="1000" b="0" i="0" dirty="0">
                <a:effectLst/>
                <a:latin typeface="inherit"/>
              </a:rPr>
              <a:t>Asking in-meeting questions</a:t>
            </a:r>
          </a:p>
          <a:p>
            <a:pPr lvl="1" fontAlgn="ctr">
              <a:spcBef>
                <a:spcPts val="0"/>
              </a:spcBef>
            </a:pPr>
            <a:endParaRPr lang="en-US" altLang="zh-TW" sz="800" dirty="0"/>
          </a:p>
          <a:p>
            <a:pPr lvl="2" fontAlgn="ctr">
              <a:spcBef>
                <a:spcPts val="0"/>
              </a:spcBef>
            </a:pPr>
            <a:endParaRPr lang="en-US" altLang="zh-TW" sz="600" dirty="0"/>
          </a:p>
          <a:p>
            <a:pPr fontAlgn="ctr">
              <a:spcBef>
                <a:spcPts val="0"/>
              </a:spcBef>
            </a:pPr>
            <a:endParaRPr lang="en-US" altLang="zh-TW" sz="1000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1800F09-E3EC-E45A-AEFD-51D5C4B4B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144" y="1447800"/>
            <a:ext cx="7938532" cy="415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812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035" y="709127"/>
            <a:ext cx="5149873" cy="1632848"/>
          </a:xfrm>
        </p:spPr>
        <p:txBody>
          <a:bodyPr anchor="b">
            <a:normAutofit/>
          </a:bodyPr>
          <a:lstStyle/>
          <a:p>
            <a:r>
              <a:rPr lang="en-US" altLang="zh-TW" sz="2800" dirty="0" err="1">
                <a:solidFill>
                  <a:srgbClr val="000000"/>
                </a:solidFill>
              </a:rPr>
              <a:t>T</a:t>
            </a:r>
            <a:r>
              <a:rPr lang="en-US" altLang="zh-TW" sz="2800" dirty="0" err="1"/>
              <a:t>abnine</a:t>
            </a:r>
            <a:endParaRPr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035" y="2584742"/>
            <a:ext cx="7014299" cy="3449203"/>
          </a:xfrm>
        </p:spPr>
        <p:txBody>
          <a:bodyPr>
            <a:normAutofit/>
          </a:bodyPr>
          <a:lstStyle/>
          <a:p>
            <a:pPr fontAlgn="ctr">
              <a:spcBef>
                <a:spcPts val="0"/>
              </a:spcBef>
            </a:pPr>
            <a:r>
              <a:rPr lang="en-US" altLang="zh-TW" sz="1000" dirty="0" err="1"/>
              <a:t>Tabnine</a:t>
            </a:r>
            <a:r>
              <a:rPr lang="en-US" altLang="zh-TW" sz="1000" dirty="0"/>
              <a:t> is a code completion </a:t>
            </a:r>
          </a:p>
          <a:p>
            <a:pPr fontAlgn="ctr">
              <a:spcBef>
                <a:spcPts val="0"/>
              </a:spcBef>
            </a:pPr>
            <a:r>
              <a:rPr lang="en-US" altLang="zh-TW" sz="1000" dirty="0"/>
              <a:t>Code generation tools  (Pro version)</a:t>
            </a:r>
          </a:p>
          <a:p>
            <a:pPr fontAlgn="ctr">
              <a:spcBef>
                <a:spcPts val="0"/>
              </a:spcBef>
            </a:pPr>
            <a:r>
              <a:rPr lang="en-US" altLang="zh-TW" sz="1000" dirty="0"/>
              <a:t>Coding assistant with strong privacy (Enterprise Version) 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6E69CF7-6CC8-C516-7C45-7D7768BE7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827" y="645627"/>
            <a:ext cx="734377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85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D033678-E18F-0129-15D2-86BF1298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What is AI ?</a:t>
            </a:r>
            <a:endParaRPr lang="zh-TW" altLang="en-US" b="1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73D0410-C53B-F79A-B211-9DAB304FE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Artificial Intelligence (AI) </a:t>
            </a:r>
          </a:p>
          <a:p>
            <a:r>
              <a:rPr lang="en-US" altLang="zh-TW" dirty="0"/>
              <a:t>Al is </a:t>
            </a:r>
            <a:r>
              <a:rPr lang="en-US" altLang="zh-TW" dirty="0">
                <a:highlight>
                  <a:srgbClr val="C0C0C0"/>
                </a:highlight>
              </a:rPr>
              <a:t>the theory and development</a:t>
            </a:r>
            <a:br>
              <a:rPr lang="en-US" altLang="zh-TW" dirty="0">
                <a:highlight>
                  <a:srgbClr val="C0C0C0"/>
                </a:highlight>
              </a:rPr>
            </a:br>
            <a:r>
              <a:rPr lang="en-US" altLang="zh-TW" dirty="0">
                <a:highlight>
                  <a:srgbClr val="C0C0C0"/>
                </a:highlight>
              </a:rPr>
              <a:t>Of computer systems able to perform tasks</a:t>
            </a:r>
            <a:br>
              <a:rPr lang="en-US" altLang="zh-TW" dirty="0">
                <a:highlight>
                  <a:srgbClr val="C0C0C0"/>
                </a:highlight>
              </a:rPr>
            </a:br>
            <a:r>
              <a:rPr lang="en-US" altLang="zh-TW" dirty="0">
                <a:highlight>
                  <a:srgbClr val="C0C0C0"/>
                </a:highlight>
              </a:rPr>
              <a:t>normally requiring human intelligence</a:t>
            </a:r>
            <a:r>
              <a:rPr lang="en-US" altLang="zh-TW" dirty="0"/>
              <a:t>.</a:t>
            </a:r>
          </a:p>
          <a:p>
            <a:r>
              <a:rPr lang="en-US" altLang="zh-TW" dirty="0"/>
              <a:t>To build machines that think and act like humans. </a:t>
            </a:r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8474A06-2096-CCC7-668D-547620BDC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9493" y="1775336"/>
            <a:ext cx="3465135" cy="342468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78D7FE2D-7ED2-877C-9F6F-A42BF0341F02}"/>
              </a:ext>
            </a:extLst>
          </p:cNvPr>
          <p:cNvSpPr txBox="1"/>
          <p:nvPr/>
        </p:nvSpPr>
        <p:spPr>
          <a:xfrm>
            <a:off x="7418717" y="5263915"/>
            <a:ext cx="4497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" b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Image generated by Edge using below prompts</a:t>
            </a:r>
          </a:p>
          <a:p>
            <a:pPr algn="ctr"/>
            <a:r>
              <a:rPr lang="en-US" altLang="zh-TW" sz="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“</a:t>
            </a:r>
            <a:r>
              <a:rPr lang="en-US" altLang="zh-TW" sz="8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generate an image with anime style with below information "AI" "question" "What is AI"“</a:t>
            </a:r>
            <a:endParaRPr lang="zh-TW" altLang="en-US" sz="800" i="1" dirty="0">
              <a:solidFill>
                <a:schemeClr val="tx1">
                  <a:lumMod val="50000"/>
                  <a:lumOff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412556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580" y="765988"/>
            <a:ext cx="5149873" cy="1632848"/>
          </a:xfrm>
        </p:spPr>
        <p:txBody>
          <a:bodyPr anchor="b">
            <a:normAutofit/>
          </a:bodyPr>
          <a:lstStyle/>
          <a:p>
            <a:r>
              <a:rPr lang="en-US" altLang="zh-TW" sz="2800" dirty="0" err="1">
                <a:solidFill>
                  <a:srgbClr val="000000"/>
                </a:solidFill>
              </a:rPr>
              <a:t>T</a:t>
            </a:r>
            <a:r>
              <a:rPr lang="en-US" altLang="zh-TW" sz="2800" dirty="0" err="1"/>
              <a:t>abnine</a:t>
            </a:r>
            <a:endParaRPr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021" y="2398836"/>
            <a:ext cx="7014299" cy="3449203"/>
          </a:xfrm>
        </p:spPr>
        <p:txBody>
          <a:bodyPr>
            <a:normAutofit/>
          </a:bodyPr>
          <a:lstStyle/>
          <a:p>
            <a:pPr fontAlgn="ctr">
              <a:spcBef>
                <a:spcPts val="0"/>
              </a:spcBef>
            </a:pPr>
            <a:r>
              <a:rPr lang="en-US" altLang="zh-TW" sz="1000" dirty="0"/>
              <a:t>Comparisons between 3 population AI code assistant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D4BB9C0-2D59-5190-D52D-348F0DCD7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284" y="1009961"/>
            <a:ext cx="8546144" cy="509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2330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580" y="765988"/>
            <a:ext cx="5149873" cy="1632848"/>
          </a:xfrm>
        </p:spPr>
        <p:txBody>
          <a:bodyPr anchor="b">
            <a:normAutofit/>
          </a:bodyPr>
          <a:lstStyle/>
          <a:p>
            <a:r>
              <a:rPr lang="en-US" altLang="zh-TW" sz="2800" dirty="0" err="1">
                <a:solidFill>
                  <a:srgbClr val="000000"/>
                </a:solidFill>
              </a:rPr>
              <a:t>T</a:t>
            </a:r>
            <a:r>
              <a:rPr lang="en-US" altLang="zh-TW" sz="2800" dirty="0" err="1"/>
              <a:t>abnine</a:t>
            </a:r>
            <a:endParaRPr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021" y="2398836"/>
            <a:ext cx="7014299" cy="3449203"/>
          </a:xfrm>
        </p:spPr>
        <p:txBody>
          <a:bodyPr>
            <a:normAutofit/>
          </a:bodyPr>
          <a:lstStyle/>
          <a:p>
            <a:pPr fontAlgn="ctr">
              <a:spcBef>
                <a:spcPts val="0"/>
              </a:spcBef>
            </a:pPr>
            <a:r>
              <a:rPr lang="en-US" altLang="zh-TW" sz="1000" dirty="0"/>
              <a:t>Comparisons between 3 population AI code assistant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B0BCEAC-3F72-9382-3DCF-91373CE5D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423" y="1409024"/>
            <a:ext cx="8429045" cy="443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149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580" y="765988"/>
            <a:ext cx="5149873" cy="1632848"/>
          </a:xfrm>
        </p:spPr>
        <p:txBody>
          <a:bodyPr anchor="b">
            <a:normAutofit/>
          </a:bodyPr>
          <a:lstStyle/>
          <a:p>
            <a:r>
              <a:rPr lang="en-US" altLang="zh-TW" sz="2800" dirty="0" err="1">
                <a:solidFill>
                  <a:srgbClr val="000000"/>
                </a:solidFill>
              </a:rPr>
              <a:t>T</a:t>
            </a:r>
            <a:r>
              <a:rPr lang="en-US" altLang="zh-TW" sz="2800" dirty="0" err="1"/>
              <a:t>abnine</a:t>
            </a:r>
            <a:endParaRPr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021" y="2398836"/>
            <a:ext cx="7014299" cy="3449203"/>
          </a:xfrm>
        </p:spPr>
        <p:txBody>
          <a:bodyPr>
            <a:normAutofit/>
          </a:bodyPr>
          <a:lstStyle/>
          <a:p>
            <a:pPr fontAlgn="ctr">
              <a:spcBef>
                <a:spcPts val="0"/>
              </a:spcBef>
            </a:pPr>
            <a:r>
              <a:rPr lang="en-US" altLang="zh-TW" sz="1000" dirty="0"/>
              <a:t>Comparisons between 3 population AI code assistant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FAD0155-9161-D4AC-7608-27EE4FFDB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199" y="1320800"/>
            <a:ext cx="8188807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580" y="765988"/>
            <a:ext cx="5149873" cy="1632848"/>
          </a:xfrm>
        </p:spPr>
        <p:txBody>
          <a:bodyPr anchor="b">
            <a:normAutofit/>
          </a:bodyPr>
          <a:lstStyle/>
          <a:p>
            <a:r>
              <a:rPr lang="en-US" altLang="zh-TW" sz="2800" dirty="0" err="1">
                <a:solidFill>
                  <a:srgbClr val="000000"/>
                </a:solidFill>
              </a:rPr>
              <a:t>T</a:t>
            </a:r>
            <a:r>
              <a:rPr lang="en-US" altLang="zh-TW" sz="2800" dirty="0" err="1"/>
              <a:t>abnine</a:t>
            </a:r>
            <a:endParaRPr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021" y="2398836"/>
            <a:ext cx="7014299" cy="3449203"/>
          </a:xfrm>
        </p:spPr>
        <p:txBody>
          <a:bodyPr>
            <a:normAutofit/>
          </a:bodyPr>
          <a:lstStyle/>
          <a:p>
            <a:pPr fontAlgn="ctr">
              <a:spcBef>
                <a:spcPts val="0"/>
              </a:spcBef>
            </a:pPr>
            <a:r>
              <a:rPr lang="en-US" altLang="zh-TW" sz="1000" dirty="0" err="1"/>
              <a:t>Tabnine</a:t>
            </a:r>
            <a:r>
              <a:rPr lang="en-US" altLang="zh-TW" sz="1000" dirty="0"/>
              <a:t> is more </a:t>
            </a:r>
            <a:r>
              <a:rPr lang="en-US" altLang="zh-TW" sz="1000" dirty="0" err="1"/>
              <a:t>fridendly</a:t>
            </a:r>
            <a:r>
              <a:rPr lang="en-US" altLang="zh-TW" sz="1000" dirty="0"/>
              <a:t> to Enterprise / </a:t>
            </a:r>
            <a:r>
              <a:rPr lang="en-US" altLang="zh-TW" sz="1000" dirty="0" err="1"/>
              <a:t>Starup</a:t>
            </a:r>
            <a:r>
              <a:rPr lang="en-US" altLang="zh-TW" sz="1000" dirty="0"/>
              <a:t> </a:t>
            </a:r>
          </a:p>
          <a:p>
            <a:pPr marL="0" indent="0" fontAlgn="ctr">
              <a:spcBef>
                <a:spcPts val="0"/>
              </a:spcBef>
              <a:buNone/>
            </a:pPr>
            <a:r>
              <a:rPr lang="en-US" altLang="zh-TW" sz="1000" dirty="0"/>
              <a:t>          From security perspective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42F4EA7-5623-202C-D4D2-41C6EC696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58594"/>
              </p:ext>
            </p:extLst>
          </p:nvPr>
        </p:nvGraphicFramePr>
        <p:xfrm>
          <a:off x="4305300" y="609600"/>
          <a:ext cx="7251700" cy="5451474"/>
        </p:xfrm>
        <a:graphic>
          <a:graphicData uri="http://schemas.openxmlformats.org/drawingml/2006/table">
            <a:tbl>
              <a:tblPr/>
              <a:tblGrid>
                <a:gridCol w="1282330">
                  <a:extLst>
                    <a:ext uri="{9D8B030D-6E8A-4147-A177-3AD203B41FA5}">
                      <a16:colId xmlns:a16="http://schemas.microsoft.com/office/drawing/2014/main" val="2795696870"/>
                    </a:ext>
                  </a:extLst>
                </a:gridCol>
                <a:gridCol w="1921845">
                  <a:extLst>
                    <a:ext uri="{9D8B030D-6E8A-4147-A177-3AD203B41FA5}">
                      <a16:colId xmlns:a16="http://schemas.microsoft.com/office/drawing/2014/main" val="3422388657"/>
                    </a:ext>
                  </a:extLst>
                </a:gridCol>
                <a:gridCol w="1884198">
                  <a:extLst>
                    <a:ext uri="{9D8B030D-6E8A-4147-A177-3AD203B41FA5}">
                      <a16:colId xmlns:a16="http://schemas.microsoft.com/office/drawing/2014/main" val="748629524"/>
                    </a:ext>
                  </a:extLst>
                </a:gridCol>
                <a:gridCol w="2163327">
                  <a:extLst>
                    <a:ext uri="{9D8B030D-6E8A-4147-A177-3AD203B41FA5}">
                      <a16:colId xmlns:a16="http://schemas.microsoft.com/office/drawing/2014/main" val="4147371844"/>
                    </a:ext>
                  </a:extLst>
                </a:gridCol>
              </a:tblGrid>
              <a:tr h="214384">
                <a:tc>
                  <a:txBody>
                    <a:bodyPr/>
                    <a:lstStyle/>
                    <a:p>
                      <a:pPr algn="l" fontAlgn="ctr" latinLnBrk="0"/>
                      <a:endParaRPr lang="en-US" sz="1000" b="1" dirty="0">
                        <a:effectLst/>
                      </a:endParaRPr>
                    </a:p>
                  </a:txBody>
                  <a:tcPr marL="21931" marR="45689" marT="10965" marB="10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endParaRPr lang="en-US" sz="1000" b="1">
                        <a:effectLst/>
                      </a:endParaRPr>
                    </a:p>
                  </a:txBody>
                  <a:tcPr marL="21931" marR="45689" marT="10965" marB="10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endParaRPr lang="en-US" sz="1000" b="1">
                        <a:effectLst/>
                      </a:endParaRPr>
                    </a:p>
                  </a:txBody>
                  <a:tcPr marL="21931" marR="45689" marT="10965" marB="10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endParaRPr lang="en-US" sz="1000" b="1">
                        <a:effectLst/>
                      </a:endParaRPr>
                    </a:p>
                  </a:txBody>
                  <a:tcPr marL="21931" marR="45689" marT="10965" marB="10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3348869"/>
                  </a:ext>
                </a:extLst>
              </a:tr>
              <a:tr h="1133171"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016690"/>
                  </a:ext>
                </a:extLst>
              </a:tr>
              <a:tr h="1868202">
                <a:tc>
                  <a:txBody>
                    <a:bodyPr/>
                    <a:lstStyle/>
                    <a:p>
                      <a:pPr algn="l" fontAlgn="t"/>
                      <a:endParaRPr lang="fr-FR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1192675"/>
                  </a:ext>
                </a:extLst>
              </a:tr>
              <a:tr h="2235717"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596706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EC3FF5FC-724A-BAC0-71E6-16A36A406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710553"/>
              </p:ext>
            </p:extLst>
          </p:nvPr>
        </p:nvGraphicFramePr>
        <p:xfrm>
          <a:off x="3429000" y="796926"/>
          <a:ext cx="8128000" cy="4856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41154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42419414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4157208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237879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000" b="0" i="0" dirty="0">
                          <a:solidFill>
                            <a:srgbClr val="100F11"/>
                          </a:solidFill>
                          <a:effectLst/>
                          <a:latin typeface="“Sohne-Kraftig”"/>
                        </a:rPr>
                        <a:t>Parameter</a:t>
                      </a:r>
                      <a:endParaRPr lang="en-US" sz="1000" b="1" dirty="0">
                        <a:effectLst/>
                      </a:endParaRPr>
                    </a:p>
                  </a:txBody>
                  <a:tcPr marL="21931" marR="45689" marT="10965" marB="10965"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000" b="0" i="0">
                          <a:solidFill>
                            <a:srgbClr val="100F11"/>
                          </a:solidFill>
                          <a:effectLst/>
                          <a:latin typeface="“Sohne-Kraftig”"/>
                        </a:rPr>
                        <a:t>Tabnine Enterprise</a:t>
                      </a:r>
                      <a:endParaRPr lang="en-US" sz="1000" b="1">
                        <a:effectLst/>
                      </a:endParaRPr>
                    </a:p>
                  </a:txBody>
                  <a:tcPr marL="21931" marR="45689" marT="10965" marB="10965"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000" b="0" i="0">
                          <a:solidFill>
                            <a:srgbClr val="100F11"/>
                          </a:solidFill>
                          <a:effectLst/>
                          <a:latin typeface="“Sohne-Kraftig”"/>
                        </a:rPr>
                        <a:t>Copilot</a:t>
                      </a:r>
                      <a:endParaRPr lang="en-US" sz="1000" b="1">
                        <a:effectLst/>
                      </a:endParaRPr>
                    </a:p>
                  </a:txBody>
                  <a:tcPr marL="21931" marR="45689" marT="10965" marB="10965"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000" b="0" i="0">
                          <a:solidFill>
                            <a:srgbClr val="100F11"/>
                          </a:solidFill>
                          <a:effectLst/>
                          <a:latin typeface="“Sohne-Kraftig”"/>
                        </a:rPr>
                        <a:t>Copilot Business</a:t>
                      </a:r>
                      <a:endParaRPr lang="en-US" sz="1000" b="1">
                        <a:effectLst/>
                      </a:endParaRPr>
                    </a:p>
                  </a:txBody>
                  <a:tcPr marL="21931" marR="45689" marT="10965" marB="10965" anchor="ctr"/>
                </a:tc>
                <a:extLst>
                  <a:ext uri="{0D108BD9-81ED-4DB2-BD59-A6C34878D82A}">
                    <a16:rowId xmlns:a16="http://schemas.microsoft.com/office/drawing/2014/main" val="2235808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Code privacy Public AI model training on your code</a:t>
                      </a:r>
                    </a:p>
                  </a:txBody>
                  <a:tcPr marL="21931" marR="21931" marT="10965" marB="1096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dirty="0">
                          <a:effectLst/>
                        </a:rPr>
                        <a:t>No, </a:t>
                      </a:r>
                      <a:r>
                        <a:rPr lang="en-US" sz="1000" b="1" dirty="0" err="1">
                          <a:effectLst/>
                        </a:rPr>
                        <a:t>Tabnine</a:t>
                      </a:r>
                      <a:r>
                        <a:rPr lang="en-US" sz="1000" b="1" dirty="0">
                          <a:effectLst/>
                        </a:rPr>
                        <a:t> Enterprise doesn’t use your code to train general AI models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</a:p>
                  </a:txBody>
                  <a:tcPr marL="21931" marR="21931" marT="10965" marB="1096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Yes, Copilot does use your code to train general AI models. However, it’s possible to opt out individually for each user in the org.</a:t>
                      </a:r>
                      <a:br>
                        <a:rPr lang="en-US" sz="1000">
                          <a:effectLst/>
                        </a:rPr>
                      </a:br>
                      <a:br>
                        <a:rPr lang="en-US" sz="1000">
                          <a:effectLst/>
                        </a:rPr>
                      </a:br>
                      <a:endParaRPr lang="en-US" sz="1000">
                        <a:effectLst/>
                      </a:endParaRPr>
                    </a:p>
                  </a:txBody>
                  <a:tcPr marL="21931" marR="21931" marT="10965" marB="1096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dirty="0">
                          <a:effectLst/>
                        </a:rPr>
                        <a:t>No, Copilot Business doesn’t use your code to train public AI models.</a:t>
                      </a:r>
                      <a:br>
                        <a:rPr lang="en-US" sz="1000" b="1" dirty="0">
                          <a:effectLst/>
                        </a:rPr>
                      </a:br>
                      <a:br>
                        <a:rPr lang="en-US" sz="1000" b="1" dirty="0">
                          <a:effectLst/>
                        </a:rPr>
                      </a:br>
                      <a:endParaRPr lang="en-US" sz="1000" b="1" dirty="0">
                        <a:effectLst/>
                      </a:endParaRPr>
                    </a:p>
                  </a:txBody>
                  <a:tcPr marL="21931" marR="21931" marT="10965" marB="10965"/>
                </a:tc>
                <a:extLst>
                  <a:ext uri="{0D108BD9-81ED-4DB2-BD59-A6C34878D82A}">
                    <a16:rowId xmlns:a16="http://schemas.microsoft.com/office/drawing/2014/main" val="1139224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fr-FR" sz="1000">
                          <a:effectLst/>
                        </a:rPr>
                        <a:t>Code privacy:</a:t>
                      </a:r>
                      <a:br>
                        <a:rPr lang="fr-FR" sz="1000">
                          <a:effectLst/>
                        </a:rPr>
                      </a:br>
                      <a:r>
                        <a:rPr lang="fr-FR" sz="1000">
                          <a:effectLst/>
                        </a:rPr>
                        <a:t>Code isolation &amp; protection</a:t>
                      </a:r>
                      <a:br>
                        <a:rPr lang="fr-FR" sz="1000">
                          <a:effectLst/>
                        </a:rPr>
                      </a:br>
                      <a:endParaRPr lang="fr-FR" sz="1000">
                        <a:effectLst/>
                      </a:endParaRPr>
                    </a:p>
                  </a:txBody>
                  <a:tcPr marL="21931" marR="21931" marT="10965" marB="1096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dirty="0">
                          <a:effectLst/>
                        </a:rPr>
                        <a:t>Self hosting - ability to install on your VPC or on-premise</a:t>
                      </a:r>
                      <a:br>
                        <a:rPr lang="en-US" sz="1000" b="1" dirty="0">
                          <a:effectLst/>
                        </a:rPr>
                      </a:br>
                      <a:br>
                        <a:rPr lang="en-US" sz="1000" b="1" dirty="0">
                          <a:effectLst/>
                        </a:rPr>
                      </a:br>
                      <a:r>
                        <a:rPr lang="en-US" sz="1000" b="1" dirty="0">
                          <a:effectLst/>
                        </a:rPr>
                        <a:t>Your code is never sent to </a:t>
                      </a:r>
                      <a:r>
                        <a:rPr lang="en-US" sz="1000" b="1" dirty="0" err="1">
                          <a:effectLst/>
                        </a:rPr>
                        <a:t>Tabnine</a:t>
                      </a:r>
                      <a:r>
                        <a:rPr lang="en-US" sz="1000" b="1" dirty="0">
                          <a:effectLst/>
                        </a:rPr>
                        <a:t>, other than information needed to manage your licenses and get updates</a:t>
                      </a:r>
                      <a:br>
                        <a:rPr lang="en-US" sz="1000" b="1" dirty="0">
                          <a:effectLst/>
                        </a:rPr>
                      </a:br>
                      <a:br>
                        <a:rPr lang="en-US" sz="1000" b="1" dirty="0">
                          <a:effectLst/>
                        </a:rPr>
                      </a:br>
                      <a:r>
                        <a:rPr lang="en-US" sz="1000" b="1" dirty="0">
                          <a:effectLst/>
                        </a:rPr>
                        <a:t>Full control over the IP and protection against IP leakage</a:t>
                      </a:r>
                      <a:br>
                        <a:rPr lang="en-US" sz="1000" dirty="0">
                          <a:effectLst/>
                        </a:rPr>
                      </a:br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Transmits snippets of your code from your IDE to GitHub in order to provide code suggestions</a:t>
                      </a:r>
                      <a:br>
                        <a:rPr lang="en-US" sz="1000" dirty="0">
                          <a:effectLst/>
                        </a:rPr>
                      </a:b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No control over code security or protection against IP leakage on the Microsoft side</a:t>
                      </a:r>
                      <a:br>
                        <a:rPr lang="en-US" sz="1000" dirty="0">
                          <a:effectLst/>
                        </a:rPr>
                      </a:br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Same as Copilot</a:t>
                      </a:r>
                      <a:br>
                        <a:rPr lang="en-US" sz="1000">
                          <a:effectLst/>
                        </a:rPr>
                      </a:br>
                      <a:br>
                        <a:rPr lang="en-US" sz="1000">
                          <a:effectLst/>
                        </a:rPr>
                      </a:br>
                      <a:endParaRPr lang="en-US" sz="1000">
                        <a:effectLst/>
                      </a:endParaRPr>
                    </a:p>
                  </a:txBody>
                  <a:tcPr marL="21931" marR="21931" marT="10965" marB="10965"/>
                </a:tc>
                <a:extLst>
                  <a:ext uri="{0D108BD9-81ED-4DB2-BD59-A6C34878D82A}">
                    <a16:rowId xmlns:a16="http://schemas.microsoft.com/office/drawing/2014/main" val="1267461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Open source compliance</a:t>
                      </a:r>
                      <a:br>
                        <a:rPr lang="en-US" sz="1000" dirty="0">
                          <a:effectLst/>
                        </a:rPr>
                      </a:br>
                      <a:br>
                        <a:rPr lang="en-US" sz="1000" dirty="0">
                          <a:effectLst/>
                        </a:rPr>
                      </a:br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dirty="0">
                          <a:effectLst/>
                        </a:rPr>
                        <a:t>Totally secure - </a:t>
                      </a:r>
                      <a:r>
                        <a:rPr lang="en-US" sz="1000" b="1" dirty="0" err="1">
                          <a:effectLst/>
                        </a:rPr>
                        <a:t>Tabnine</a:t>
                      </a:r>
                      <a:r>
                        <a:rPr lang="en-US" sz="1000" b="1" dirty="0">
                          <a:effectLst/>
                        </a:rPr>
                        <a:t> doesn’t train its AI models on code with non-permissive licenses</a:t>
                      </a:r>
                      <a:br>
                        <a:rPr lang="en-US" sz="1000" b="1" dirty="0">
                          <a:effectLst/>
                        </a:rPr>
                      </a:br>
                      <a:br>
                        <a:rPr lang="en-US" sz="1000" b="1" dirty="0">
                          <a:effectLst/>
                        </a:rPr>
                      </a:br>
                      <a:r>
                        <a:rPr lang="en-US" sz="1000" b="1" dirty="0">
                          <a:effectLst/>
                        </a:rPr>
                        <a:t>Full transparency regarding the code that the models are trained on</a:t>
                      </a:r>
                      <a:br>
                        <a:rPr lang="en-US" sz="1000" b="1" dirty="0">
                          <a:effectLst/>
                        </a:rPr>
                      </a:br>
                      <a:br>
                        <a:rPr lang="en-US" sz="1000" b="1" dirty="0">
                          <a:effectLst/>
                        </a:rPr>
                      </a:br>
                      <a:r>
                        <a:rPr lang="en-US" sz="1000" b="1" dirty="0">
                          <a:effectLst/>
                        </a:rPr>
                        <a:t>Provides a full list of open-source libraries used to train our models, allowing users to access the attribution list and avoid potential legal issues</a:t>
                      </a:r>
                    </a:p>
                  </a:txBody>
                  <a:tcPr marL="21931" marR="21931" marT="10965" marB="1096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Trained on non-permissive open source licenses, including GPL licenses with </a:t>
                      </a:r>
                      <a:r>
                        <a:rPr lang="en-US" sz="1000" u="none" strike="noStrike">
                          <a:effectLst/>
                          <a:hlinkClick r:id="rId2"/>
                        </a:rPr>
                        <a:t>Copyleft</a:t>
                      </a:r>
                      <a:r>
                        <a:rPr lang="en-US" sz="1000">
                          <a:effectLst/>
                        </a:rPr>
                        <a:t> clauses, leaving companies open to potential </a:t>
                      </a:r>
                      <a:r>
                        <a:rPr lang="en-US" sz="1000" u="none" strike="noStrike">
                          <a:effectLst/>
                          <a:hlinkClick r:id="rId3"/>
                        </a:rPr>
                        <a:t>legal risk</a:t>
                      </a:r>
                      <a:br>
                        <a:rPr lang="en-US" sz="1000">
                          <a:effectLst/>
                        </a:rPr>
                      </a:b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Possibility to use a filter that removes problematic code from suggestions, however this solution doesn’t always work, so the legal risk still exists</a:t>
                      </a:r>
                      <a:br>
                        <a:rPr lang="en-US" sz="1000">
                          <a:effectLst/>
                        </a:rPr>
                      </a:br>
                      <a:endParaRPr lang="en-US" sz="1000">
                        <a:effectLst/>
                      </a:endParaRPr>
                    </a:p>
                  </a:txBody>
                  <a:tcPr marL="21931" marR="21931" marT="10965" marB="1096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Same as Copilot</a:t>
                      </a:r>
                      <a:br>
                        <a:rPr lang="en-US" sz="1000" dirty="0">
                          <a:effectLst/>
                        </a:rPr>
                      </a:br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/>
                </a:tc>
                <a:extLst>
                  <a:ext uri="{0D108BD9-81ED-4DB2-BD59-A6C34878D82A}">
                    <a16:rowId xmlns:a16="http://schemas.microsoft.com/office/drawing/2014/main" val="2139667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96030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580" y="765988"/>
            <a:ext cx="5149873" cy="1632848"/>
          </a:xfrm>
        </p:spPr>
        <p:txBody>
          <a:bodyPr anchor="b">
            <a:normAutofit/>
          </a:bodyPr>
          <a:lstStyle/>
          <a:p>
            <a:r>
              <a:rPr lang="en-US" altLang="zh-TW" sz="2800" dirty="0" err="1">
                <a:solidFill>
                  <a:srgbClr val="000000"/>
                </a:solidFill>
              </a:rPr>
              <a:t>T</a:t>
            </a:r>
            <a:r>
              <a:rPr lang="en-US" altLang="zh-TW" sz="2800" dirty="0" err="1"/>
              <a:t>abnine</a:t>
            </a:r>
            <a:endParaRPr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021" y="2398836"/>
            <a:ext cx="7014299" cy="3449203"/>
          </a:xfrm>
        </p:spPr>
        <p:txBody>
          <a:bodyPr>
            <a:normAutofit/>
          </a:bodyPr>
          <a:lstStyle/>
          <a:p>
            <a:pPr fontAlgn="ctr">
              <a:spcBef>
                <a:spcPts val="0"/>
              </a:spcBef>
            </a:pPr>
            <a:r>
              <a:rPr lang="en-US" altLang="zh-TW" sz="1000" dirty="0" err="1"/>
              <a:t>Tabnine</a:t>
            </a:r>
            <a:r>
              <a:rPr lang="en-US" altLang="zh-TW" sz="1000" dirty="0"/>
              <a:t> is more </a:t>
            </a:r>
            <a:r>
              <a:rPr lang="en-US" altLang="zh-TW" sz="1000" dirty="0" err="1"/>
              <a:t>fridendly</a:t>
            </a:r>
            <a:r>
              <a:rPr lang="en-US" altLang="zh-TW" sz="1000" dirty="0"/>
              <a:t> to Enterprise / </a:t>
            </a:r>
            <a:r>
              <a:rPr lang="en-US" altLang="zh-TW" sz="1000" dirty="0" err="1"/>
              <a:t>Starup</a:t>
            </a:r>
            <a:r>
              <a:rPr lang="en-US" altLang="zh-TW" sz="1000" dirty="0"/>
              <a:t> </a:t>
            </a:r>
          </a:p>
          <a:p>
            <a:pPr marL="0" indent="0" fontAlgn="ctr">
              <a:spcBef>
                <a:spcPts val="0"/>
              </a:spcBef>
              <a:buNone/>
            </a:pPr>
            <a:r>
              <a:rPr lang="en-US" altLang="zh-TW" sz="1000" dirty="0"/>
              <a:t>          From security perspective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42F4EA7-5623-202C-D4D2-41C6EC6967D6}"/>
              </a:ext>
            </a:extLst>
          </p:cNvPr>
          <p:cNvGraphicFramePr>
            <a:graphicFrameLocks noGrp="1"/>
          </p:cNvGraphicFramePr>
          <p:nvPr/>
        </p:nvGraphicFramePr>
        <p:xfrm>
          <a:off x="4305300" y="609600"/>
          <a:ext cx="7251700" cy="5451474"/>
        </p:xfrm>
        <a:graphic>
          <a:graphicData uri="http://schemas.openxmlformats.org/drawingml/2006/table">
            <a:tbl>
              <a:tblPr/>
              <a:tblGrid>
                <a:gridCol w="1282330">
                  <a:extLst>
                    <a:ext uri="{9D8B030D-6E8A-4147-A177-3AD203B41FA5}">
                      <a16:colId xmlns:a16="http://schemas.microsoft.com/office/drawing/2014/main" val="2795696870"/>
                    </a:ext>
                  </a:extLst>
                </a:gridCol>
                <a:gridCol w="1921845">
                  <a:extLst>
                    <a:ext uri="{9D8B030D-6E8A-4147-A177-3AD203B41FA5}">
                      <a16:colId xmlns:a16="http://schemas.microsoft.com/office/drawing/2014/main" val="3422388657"/>
                    </a:ext>
                  </a:extLst>
                </a:gridCol>
                <a:gridCol w="1884198">
                  <a:extLst>
                    <a:ext uri="{9D8B030D-6E8A-4147-A177-3AD203B41FA5}">
                      <a16:colId xmlns:a16="http://schemas.microsoft.com/office/drawing/2014/main" val="748629524"/>
                    </a:ext>
                  </a:extLst>
                </a:gridCol>
                <a:gridCol w="2163327">
                  <a:extLst>
                    <a:ext uri="{9D8B030D-6E8A-4147-A177-3AD203B41FA5}">
                      <a16:colId xmlns:a16="http://schemas.microsoft.com/office/drawing/2014/main" val="4147371844"/>
                    </a:ext>
                  </a:extLst>
                </a:gridCol>
              </a:tblGrid>
              <a:tr h="214384">
                <a:tc>
                  <a:txBody>
                    <a:bodyPr/>
                    <a:lstStyle/>
                    <a:p>
                      <a:pPr algn="l" fontAlgn="ctr" latinLnBrk="0"/>
                      <a:endParaRPr lang="en-US" sz="1000" b="1" dirty="0">
                        <a:effectLst/>
                      </a:endParaRPr>
                    </a:p>
                  </a:txBody>
                  <a:tcPr marL="21931" marR="45689" marT="10965" marB="10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endParaRPr lang="en-US" sz="1000" b="1">
                        <a:effectLst/>
                      </a:endParaRPr>
                    </a:p>
                  </a:txBody>
                  <a:tcPr marL="21931" marR="45689" marT="10965" marB="10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endParaRPr lang="en-US" sz="1000" b="1">
                        <a:effectLst/>
                      </a:endParaRPr>
                    </a:p>
                  </a:txBody>
                  <a:tcPr marL="21931" marR="45689" marT="10965" marB="10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endParaRPr lang="en-US" sz="1000" b="1">
                        <a:effectLst/>
                      </a:endParaRPr>
                    </a:p>
                  </a:txBody>
                  <a:tcPr marL="21931" marR="45689" marT="10965" marB="10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3348869"/>
                  </a:ext>
                </a:extLst>
              </a:tr>
              <a:tr h="1133171"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016690"/>
                  </a:ext>
                </a:extLst>
              </a:tr>
              <a:tr h="1868202">
                <a:tc>
                  <a:txBody>
                    <a:bodyPr/>
                    <a:lstStyle/>
                    <a:p>
                      <a:pPr algn="l" fontAlgn="t"/>
                      <a:endParaRPr lang="fr-FR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1192675"/>
                  </a:ext>
                </a:extLst>
              </a:tr>
              <a:tr h="2235717"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596706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EC3FF5FC-724A-BAC0-71E6-16A36A406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882126"/>
              </p:ext>
            </p:extLst>
          </p:nvPr>
        </p:nvGraphicFramePr>
        <p:xfrm>
          <a:off x="3186212" y="994086"/>
          <a:ext cx="8649208" cy="475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302">
                  <a:extLst>
                    <a:ext uri="{9D8B030D-6E8A-4147-A177-3AD203B41FA5}">
                      <a16:colId xmlns:a16="http://schemas.microsoft.com/office/drawing/2014/main" val="24115455"/>
                    </a:ext>
                  </a:extLst>
                </a:gridCol>
                <a:gridCol w="2162302">
                  <a:extLst>
                    <a:ext uri="{9D8B030D-6E8A-4147-A177-3AD203B41FA5}">
                      <a16:colId xmlns:a16="http://schemas.microsoft.com/office/drawing/2014/main" val="3424194144"/>
                    </a:ext>
                  </a:extLst>
                </a:gridCol>
                <a:gridCol w="2162302">
                  <a:extLst>
                    <a:ext uri="{9D8B030D-6E8A-4147-A177-3AD203B41FA5}">
                      <a16:colId xmlns:a16="http://schemas.microsoft.com/office/drawing/2014/main" val="4241572084"/>
                    </a:ext>
                  </a:extLst>
                </a:gridCol>
                <a:gridCol w="2162302">
                  <a:extLst>
                    <a:ext uri="{9D8B030D-6E8A-4147-A177-3AD203B41FA5}">
                      <a16:colId xmlns:a16="http://schemas.microsoft.com/office/drawing/2014/main" val="22237879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000" b="0" i="0" dirty="0">
                          <a:solidFill>
                            <a:srgbClr val="100F11"/>
                          </a:solidFill>
                          <a:effectLst/>
                          <a:latin typeface="“Sohne-Kraftig”"/>
                        </a:rPr>
                        <a:t>Parameter</a:t>
                      </a:r>
                      <a:endParaRPr lang="en-US" sz="1000" b="1" dirty="0">
                        <a:effectLst/>
                      </a:endParaRPr>
                    </a:p>
                  </a:txBody>
                  <a:tcPr marL="21931" marR="45689" marT="10965" marB="10965"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000" b="0" i="0">
                          <a:solidFill>
                            <a:srgbClr val="100F11"/>
                          </a:solidFill>
                          <a:effectLst/>
                          <a:latin typeface="“Sohne-Kraftig”"/>
                        </a:rPr>
                        <a:t>Tabnine Enterprise</a:t>
                      </a:r>
                      <a:endParaRPr lang="en-US" sz="1000" b="1">
                        <a:effectLst/>
                      </a:endParaRPr>
                    </a:p>
                  </a:txBody>
                  <a:tcPr marL="21931" marR="45689" marT="10965" marB="10965"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000" b="0" i="0">
                          <a:solidFill>
                            <a:srgbClr val="100F11"/>
                          </a:solidFill>
                          <a:effectLst/>
                          <a:latin typeface="“Sohne-Kraftig”"/>
                        </a:rPr>
                        <a:t>Copilot</a:t>
                      </a:r>
                      <a:endParaRPr lang="en-US" sz="1000" b="1">
                        <a:effectLst/>
                      </a:endParaRPr>
                    </a:p>
                  </a:txBody>
                  <a:tcPr marL="21931" marR="45689" marT="10965" marB="10965"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000" b="0" i="0">
                          <a:solidFill>
                            <a:srgbClr val="100F11"/>
                          </a:solidFill>
                          <a:effectLst/>
                          <a:latin typeface="“Sohne-Kraftig”"/>
                        </a:rPr>
                        <a:t>Copilot Business</a:t>
                      </a:r>
                      <a:endParaRPr lang="en-US" sz="1000" b="1">
                        <a:effectLst/>
                      </a:endParaRPr>
                    </a:p>
                  </a:txBody>
                  <a:tcPr marL="21931" marR="45689" marT="10965" marB="10965" anchor="ctr"/>
                </a:tc>
                <a:extLst>
                  <a:ext uri="{0D108BD9-81ED-4DB2-BD59-A6C34878D82A}">
                    <a16:rowId xmlns:a16="http://schemas.microsoft.com/office/drawing/2014/main" val="2235808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Ability to connect AI models to an org’s code repository</a:t>
                      </a:r>
                      <a:br>
                        <a:rPr lang="en-US" sz="1200">
                          <a:effectLst/>
                        </a:rPr>
                      </a:br>
                      <a:br>
                        <a:rPr lang="en-US" sz="1200">
                          <a:effectLst/>
                        </a:rPr>
                      </a:br>
                      <a:endParaRPr lang="en-US" sz="12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dirty="0">
                          <a:effectLst/>
                        </a:rPr>
                        <a:t>Supported</a:t>
                      </a:r>
                      <a:br>
                        <a:rPr lang="en-US" sz="1200" b="1" dirty="0">
                          <a:effectLst/>
                        </a:rPr>
                      </a:b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 err="1">
                          <a:effectLst/>
                        </a:rPr>
                        <a:t>Tabnine</a:t>
                      </a:r>
                      <a:r>
                        <a:rPr lang="en-US" sz="1200" b="1" dirty="0">
                          <a:effectLst/>
                        </a:rPr>
                        <a:t> Enterprise also allows the organization to choose which code the models should be trained on</a:t>
                      </a:r>
                      <a:br>
                        <a:rPr lang="en-US" sz="1200" b="1" dirty="0">
                          <a:effectLst/>
                        </a:rPr>
                      </a:b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Connect AI models to different repos for different teams</a:t>
                      </a:r>
                      <a:br>
                        <a:rPr lang="en-US" sz="1200" b="1" dirty="0">
                          <a:effectLst/>
                        </a:rPr>
                      </a:b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The training and the model are only served in the isolated environment not shared with any other customer of </a:t>
                      </a:r>
                      <a:r>
                        <a:rPr lang="en-US" sz="1200" b="1" dirty="0" err="1">
                          <a:effectLst/>
                        </a:rPr>
                        <a:t>tabnine</a:t>
                      </a:r>
                      <a:br>
                        <a:rPr lang="en-US" sz="1200" dirty="0">
                          <a:effectLst/>
                        </a:rPr>
                      </a:br>
                      <a:endParaRPr lang="en-US" sz="12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Not supported; AI models are trained only on OpenAI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Same as Copilot</a:t>
                      </a:r>
                      <a:br>
                        <a:rPr lang="en-US" sz="1200">
                          <a:effectLst/>
                        </a:rPr>
                      </a:br>
                      <a:br>
                        <a:rPr lang="en-US" sz="1200">
                          <a:effectLst/>
                        </a:rPr>
                      </a:br>
                      <a:endParaRPr lang="en-US" sz="120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224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User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dirty="0">
                          <a:effectLst/>
                        </a:rPr>
                        <a:t>Supported, allowing you to manage access roles and permissions</a:t>
                      </a:r>
                      <a:br>
                        <a:rPr lang="en-US" sz="1200" b="1" dirty="0">
                          <a:effectLst/>
                        </a:rPr>
                      </a:b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Supports SAML integration with the company’s internal user management</a:t>
                      </a:r>
                      <a:br>
                        <a:rPr lang="en-US" sz="1200" dirty="0">
                          <a:effectLst/>
                        </a:rPr>
                      </a:br>
                      <a:endParaRPr lang="en-US" sz="12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Not supported</a:t>
                      </a:r>
                      <a:br>
                        <a:rPr lang="en-US" sz="1200">
                          <a:effectLst/>
                        </a:rPr>
                      </a:br>
                      <a:br>
                        <a:rPr lang="en-US" sz="1200">
                          <a:effectLst/>
                        </a:rPr>
                      </a:br>
                      <a:endParaRPr lang="en-US" sz="12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Supported, allowing you to manage access roles and permissions</a:t>
                      </a:r>
                      <a:br>
                        <a:rPr lang="en-US" sz="1200" dirty="0">
                          <a:effectLst/>
                        </a:rPr>
                      </a:br>
                      <a:endParaRPr lang="en-US" sz="120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667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13267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580" y="765988"/>
            <a:ext cx="5149873" cy="1632848"/>
          </a:xfrm>
        </p:spPr>
        <p:txBody>
          <a:bodyPr anchor="b">
            <a:normAutofit/>
          </a:bodyPr>
          <a:lstStyle/>
          <a:p>
            <a:r>
              <a:rPr lang="en-US" altLang="zh-TW" sz="2800" dirty="0" err="1">
                <a:solidFill>
                  <a:srgbClr val="000000"/>
                </a:solidFill>
              </a:rPr>
              <a:t>T</a:t>
            </a:r>
            <a:r>
              <a:rPr lang="en-US" altLang="zh-TW" sz="2800" dirty="0" err="1"/>
              <a:t>abnine</a:t>
            </a:r>
            <a:endParaRPr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021" y="2398836"/>
            <a:ext cx="7014299" cy="3449203"/>
          </a:xfrm>
        </p:spPr>
        <p:txBody>
          <a:bodyPr>
            <a:normAutofit/>
          </a:bodyPr>
          <a:lstStyle/>
          <a:p>
            <a:pPr fontAlgn="ctr">
              <a:spcBef>
                <a:spcPts val="0"/>
              </a:spcBef>
            </a:pPr>
            <a:r>
              <a:rPr lang="en-US" altLang="zh-TW" sz="1000" dirty="0" err="1"/>
              <a:t>Tabnine</a:t>
            </a:r>
            <a:r>
              <a:rPr lang="en-US" altLang="zh-TW" sz="1000" dirty="0"/>
              <a:t> is more </a:t>
            </a:r>
            <a:r>
              <a:rPr lang="en-US" altLang="zh-TW" sz="1000" dirty="0" err="1"/>
              <a:t>fridendly</a:t>
            </a:r>
            <a:r>
              <a:rPr lang="en-US" altLang="zh-TW" sz="1000" dirty="0"/>
              <a:t> to Enterprise / </a:t>
            </a:r>
            <a:r>
              <a:rPr lang="en-US" altLang="zh-TW" sz="1000" dirty="0" err="1"/>
              <a:t>Starup</a:t>
            </a:r>
            <a:r>
              <a:rPr lang="en-US" altLang="zh-TW" sz="1000" dirty="0"/>
              <a:t> </a:t>
            </a:r>
          </a:p>
          <a:p>
            <a:pPr marL="0" indent="0" fontAlgn="ctr">
              <a:spcBef>
                <a:spcPts val="0"/>
              </a:spcBef>
              <a:buNone/>
            </a:pPr>
            <a:r>
              <a:rPr lang="en-US" altLang="zh-TW" sz="1000" dirty="0"/>
              <a:t>          From security perspective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42F4EA7-5623-202C-D4D2-41C6EC6967D6}"/>
              </a:ext>
            </a:extLst>
          </p:cNvPr>
          <p:cNvGraphicFramePr>
            <a:graphicFrameLocks noGrp="1"/>
          </p:cNvGraphicFramePr>
          <p:nvPr/>
        </p:nvGraphicFramePr>
        <p:xfrm>
          <a:off x="4305300" y="609600"/>
          <a:ext cx="7251700" cy="5451474"/>
        </p:xfrm>
        <a:graphic>
          <a:graphicData uri="http://schemas.openxmlformats.org/drawingml/2006/table">
            <a:tbl>
              <a:tblPr/>
              <a:tblGrid>
                <a:gridCol w="1282330">
                  <a:extLst>
                    <a:ext uri="{9D8B030D-6E8A-4147-A177-3AD203B41FA5}">
                      <a16:colId xmlns:a16="http://schemas.microsoft.com/office/drawing/2014/main" val="2795696870"/>
                    </a:ext>
                  </a:extLst>
                </a:gridCol>
                <a:gridCol w="1921845">
                  <a:extLst>
                    <a:ext uri="{9D8B030D-6E8A-4147-A177-3AD203B41FA5}">
                      <a16:colId xmlns:a16="http://schemas.microsoft.com/office/drawing/2014/main" val="3422388657"/>
                    </a:ext>
                  </a:extLst>
                </a:gridCol>
                <a:gridCol w="1884198">
                  <a:extLst>
                    <a:ext uri="{9D8B030D-6E8A-4147-A177-3AD203B41FA5}">
                      <a16:colId xmlns:a16="http://schemas.microsoft.com/office/drawing/2014/main" val="748629524"/>
                    </a:ext>
                  </a:extLst>
                </a:gridCol>
                <a:gridCol w="2163327">
                  <a:extLst>
                    <a:ext uri="{9D8B030D-6E8A-4147-A177-3AD203B41FA5}">
                      <a16:colId xmlns:a16="http://schemas.microsoft.com/office/drawing/2014/main" val="4147371844"/>
                    </a:ext>
                  </a:extLst>
                </a:gridCol>
              </a:tblGrid>
              <a:tr h="214384">
                <a:tc>
                  <a:txBody>
                    <a:bodyPr/>
                    <a:lstStyle/>
                    <a:p>
                      <a:pPr algn="l" fontAlgn="ctr" latinLnBrk="0"/>
                      <a:endParaRPr lang="en-US" sz="1000" b="1" dirty="0">
                        <a:effectLst/>
                      </a:endParaRPr>
                    </a:p>
                  </a:txBody>
                  <a:tcPr marL="21931" marR="45689" marT="10965" marB="10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endParaRPr lang="en-US" sz="1000" b="1">
                        <a:effectLst/>
                      </a:endParaRPr>
                    </a:p>
                  </a:txBody>
                  <a:tcPr marL="21931" marR="45689" marT="10965" marB="10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endParaRPr lang="en-US" sz="1000" b="1">
                        <a:effectLst/>
                      </a:endParaRPr>
                    </a:p>
                  </a:txBody>
                  <a:tcPr marL="21931" marR="45689" marT="10965" marB="10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endParaRPr lang="en-US" sz="1000" b="1">
                        <a:effectLst/>
                      </a:endParaRPr>
                    </a:p>
                  </a:txBody>
                  <a:tcPr marL="21931" marR="45689" marT="10965" marB="10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3348869"/>
                  </a:ext>
                </a:extLst>
              </a:tr>
              <a:tr h="1133171"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016690"/>
                  </a:ext>
                </a:extLst>
              </a:tr>
              <a:tr h="1868202">
                <a:tc>
                  <a:txBody>
                    <a:bodyPr/>
                    <a:lstStyle/>
                    <a:p>
                      <a:pPr algn="l" fontAlgn="t"/>
                      <a:endParaRPr lang="fr-FR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1192675"/>
                  </a:ext>
                </a:extLst>
              </a:tr>
              <a:tr h="2235717"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596706"/>
                  </a:ext>
                </a:extLst>
              </a:tr>
            </a:tbl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295BB449-2082-338E-C0BC-5D6DBC46A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236" y="1009961"/>
            <a:ext cx="8547184" cy="47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750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011" y="609600"/>
            <a:ext cx="5149873" cy="1632848"/>
          </a:xfrm>
        </p:spPr>
        <p:txBody>
          <a:bodyPr anchor="b">
            <a:normAutofit/>
          </a:bodyPr>
          <a:lstStyle/>
          <a:p>
            <a:r>
              <a:rPr lang="en-US" altLang="zh-TW" sz="2800" dirty="0" err="1">
                <a:solidFill>
                  <a:srgbClr val="000000"/>
                </a:solidFill>
              </a:rPr>
              <a:t>T</a:t>
            </a:r>
            <a:r>
              <a:rPr lang="en-US" altLang="zh-TW" sz="2800" dirty="0" err="1"/>
              <a:t>abnine</a:t>
            </a:r>
            <a:endParaRPr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011" y="2258430"/>
            <a:ext cx="7014299" cy="3449203"/>
          </a:xfrm>
        </p:spPr>
        <p:txBody>
          <a:bodyPr>
            <a:normAutofit/>
          </a:bodyPr>
          <a:lstStyle/>
          <a:p>
            <a:pPr fontAlgn="ctr">
              <a:spcBef>
                <a:spcPts val="0"/>
              </a:spcBef>
            </a:pPr>
            <a:r>
              <a:rPr lang="en-US" altLang="zh-TW" sz="1000" dirty="0"/>
              <a:t>AI code might help you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42F4EA7-5623-202C-D4D2-41C6EC6967D6}"/>
              </a:ext>
            </a:extLst>
          </p:cNvPr>
          <p:cNvGraphicFramePr>
            <a:graphicFrameLocks noGrp="1"/>
          </p:cNvGraphicFramePr>
          <p:nvPr/>
        </p:nvGraphicFramePr>
        <p:xfrm>
          <a:off x="4305300" y="609600"/>
          <a:ext cx="7251700" cy="5451474"/>
        </p:xfrm>
        <a:graphic>
          <a:graphicData uri="http://schemas.openxmlformats.org/drawingml/2006/table">
            <a:tbl>
              <a:tblPr/>
              <a:tblGrid>
                <a:gridCol w="1282330">
                  <a:extLst>
                    <a:ext uri="{9D8B030D-6E8A-4147-A177-3AD203B41FA5}">
                      <a16:colId xmlns:a16="http://schemas.microsoft.com/office/drawing/2014/main" val="2795696870"/>
                    </a:ext>
                  </a:extLst>
                </a:gridCol>
                <a:gridCol w="1921845">
                  <a:extLst>
                    <a:ext uri="{9D8B030D-6E8A-4147-A177-3AD203B41FA5}">
                      <a16:colId xmlns:a16="http://schemas.microsoft.com/office/drawing/2014/main" val="3422388657"/>
                    </a:ext>
                  </a:extLst>
                </a:gridCol>
                <a:gridCol w="1884198">
                  <a:extLst>
                    <a:ext uri="{9D8B030D-6E8A-4147-A177-3AD203B41FA5}">
                      <a16:colId xmlns:a16="http://schemas.microsoft.com/office/drawing/2014/main" val="748629524"/>
                    </a:ext>
                  </a:extLst>
                </a:gridCol>
                <a:gridCol w="2163327">
                  <a:extLst>
                    <a:ext uri="{9D8B030D-6E8A-4147-A177-3AD203B41FA5}">
                      <a16:colId xmlns:a16="http://schemas.microsoft.com/office/drawing/2014/main" val="4147371844"/>
                    </a:ext>
                  </a:extLst>
                </a:gridCol>
              </a:tblGrid>
              <a:tr h="214384">
                <a:tc>
                  <a:txBody>
                    <a:bodyPr/>
                    <a:lstStyle/>
                    <a:p>
                      <a:pPr algn="l" fontAlgn="ctr" latinLnBrk="0"/>
                      <a:endParaRPr lang="en-US" sz="1000" b="1" dirty="0">
                        <a:effectLst/>
                      </a:endParaRPr>
                    </a:p>
                  </a:txBody>
                  <a:tcPr marL="21931" marR="45689" marT="10965" marB="10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endParaRPr lang="en-US" sz="1000" b="1">
                        <a:effectLst/>
                      </a:endParaRPr>
                    </a:p>
                  </a:txBody>
                  <a:tcPr marL="21931" marR="45689" marT="10965" marB="10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endParaRPr lang="en-US" sz="1000" b="1">
                        <a:effectLst/>
                      </a:endParaRPr>
                    </a:p>
                  </a:txBody>
                  <a:tcPr marL="21931" marR="45689" marT="10965" marB="10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endParaRPr lang="en-US" sz="1000" b="1">
                        <a:effectLst/>
                      </a:endParaRPr>
                    </a:p>
                  </a:txBody>
                  <a:tcPr marL="21931" marR="45689" marT="10965" marB="10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3348869"/>
                  </a:ext>
                </a:extLst>
              </a:tr>
              <a:tr h="1133171"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016690"/>
                  </a:ext>
                </a:extLst>
              </a:tr>
              <a:tr h="1868202">
                <a:tc>
                  <a:txBody>
                    <a:bodyPr/>
                    <a:lstStyle/>
                    <a:p>
                      <a:pPr algn="l" fontAlgn="t"/>
                      <a:endParaRPr lang="fr-FR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1192675"/>
                  </a:ext>
                </a:extLst>
              </a:tr>
              <a:tr h="2235717"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596706"/>
                  </a:ext>
                </a:extLst>
              </a:tr>
            </a:tbl>
          </a:graphicData>
        </a:graphic>
      </p:graphicFrame>
      <p:pic>
        <p:nvPicPr>
          <p:cNvPr id="12" name="圖片 11">
            <a:extLst>
              <a:ext uri="{FF2B5EF4-FFF2-40B4-BE49-F238E27FC236}">
                <a16:creationId xmlns:a16="http://schemas.microsoft.com/office/drawing/2014/main" id="{E43859A9-E12D-CF70-6041-78BA9ADE1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856" y="1582412"/>
            <a:ext cx="8458475" cy="430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398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819152"/>
            <a:ext cx="5149873" cy="1632848"/>
          </a:xfrm>
        </p:spPr>
        <p:txBody>
          <a:bodyPr anchor="b">
            <a:normAutofit/>
          </a:bodyPr>
          <a:lstStyle/>
          <a:p>
            <a:r>
              <a:rPr lang="en-US" altLang="zh-TW" sz="2800" dirty="0" err="1">
                <a:solidFill>
                  <a:srgbClr val="000000"/>
                </a:solidFill>
              </a:rPr>
              <a:t>T</a:t>
            </a:r>
            <a:r>
              <a:rPr lang="en-US" altLang="zh-TW" sz="2800" dirty="0" err="1"/>
              <a:t>abnine</a:t>
            </a:r>
            <a:endParaRPr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730" y="2452000"/>
            <a:ext cx="7014299" cy="3449203"/>
          </a:xfrm>
        </p:spPr>
        <p:txBody>
          <a:bodyPr>
            <a:normAutofit/>
          </a:bodyPr>
          <a:lstStyle/>
          <a:p>
            <a:pPr fontAlgn="ctr">
              <a:spcBef>
                <a:spcPts val="0"/>
              </a:spcBef>
            </a:pPr>
            <a:r>
              <a:rPr lang="en-US" altLang="zh-TW" sz="1000" dirty="0"/>
              <a:t>AI code might help you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42F4EA7-5623-202C-D4D2-41C6EC6967D6}"/>
              </a:ext>
            </a:extLst>
          </p:cNvPr>
          <p:cNvGraphicFramePr>
            <a:graphicFrameLocks noGrp="1"/>
          </p:cNvGraphicFramePr>
          <p:nvPr/>
        </p:nvGraphicFramePr>
        <p:xfrm>
          <a:off x="4305300" y="609600"/>
          <a:ext cx="7251700" cy="5451474"/>
        </p:xfrm>
        <a:graphic>
          <a:graphicData uri="http://schemas.openxmlformats.org/drawingml/2006/table">
            <a:tbl>
              <a:tblPr/>
              <a:tblGrid>
                <a:gridCol w="1282330">
                  <a:extLst>
                    <a:ext uri="{9D8B030D-6E8A-4147-A177-3AD203B41FA5}">
                      <a16:colId xmlns:a16="http://schemas.microsoft.com/office/drawing/2014/main" val="2795696870"/>
                    </a:ext>
                  </a:extLst>
                </a:gridCol>
                <a:gridCol w="1921845">
                  <a:extLst>
                    <a:ext uri="{9D8B030D-6E8A-4147-A177-3AD203B41FA5}">
                      <a16:colId xmlns:a16="http://schemas.microsoft.com/office/drawing/2014/main" val="3422388657"/>
                    </a:ext>
                  </a:extLst>
                </a:gridCol>
                <a:gridCol w="1884198">
                  <a:extLst>
                    <a:ext uri="{9D8B030D-6E8A-4147-A177-3AD203B41FA5}">
                      <a16:colId xmlns:a16="http://schemas.microsoft.com/office/drawing/2014/main" val="748629524"/>
                    </a:ext>
                  </a:extLst>
                </a:gridCol>
                <a:gridCol w="2163327">
                  <a:extLst>
                    <a:ext uri="{9D8B030D-6E8A-4147-A177-3AD203B41FA5}">
                      <a16:colId xmlns:a16="http://schemas.microsoft.com/office/drawing/2014/main" val="4147371844"/>
                    </a:ext>
                  </a:extLst>
                </a:gridCol>
              </a:tblGrid>
              <a:tr h="214384">
                <a:tc>
                  <a:txBody>
                    <a:bodyPr/>
                    <a:lstStyle/>
                    <a:p>
                      <a:pPr algn="l" fontAlgn="ctr" latinLnBrk="0"/>
                      <a:endParaRPr lang="en-US" sz="1000" b="1" dirty="0">
                        <a:effectLst/>
                      </a:endParaRPr>
                    </a:p>
                  </a:txBody>
                  <a:tcPr marL="21931" marR="45689" marT="10965" marB="10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endParaRPr lang="en-US" sz="1000" b="1">
                        <a:effectLst/>
                      </a:endParaRPr>
                    </a:p>
                  </a:txBody>
                  <a:tcPr marL="21931" marR="45689" marT="10965" marB="10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endParaRPr lang="en-US" sz="1000" b="1">
                        <a:effectLst/>
                      </a:endParaRPr>
                    </a:p>
                  </a:txBody>
                  <a:tcPr marL="21931" marR="45689" marT="10965" marB="10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endParaRPr lang="en-US" sz="1000" b="1">
                        <a:effectLst/>
                      </a:endParaRPr>
                    </a:p>
                  </a:txBody>
                  <a:tcPr marL="21931" marR="45689" marT="10965" marB="10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3348869"/>
                  </a:ext>
                </a:extLst>
              </a:tr>
              <a:tr h="1133171"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016690"/>
                  </a:ext>
                </a:extLst>
              </a:tr>
              <a:tr h="1868202">
                <a:tc>
                  <a:txBody>
                    <a:bodyPr/>
                    <a:lstStyle/>
                    <a:p>
                      <a:pPr algn="l" fontAlgn="t"/>
                      <a:endParaRPr lang="fr-FR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1192675"/>
                  </a:ext>
                </a:extLst>
              </a:tr>
              <a:tr h="2235717"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596706"/>
                  </a:ext>
                </a:extLst>
              </a:tr>
            </a:tbl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729DB099-0EEF-BE6E-99D4-940F3211A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912" y="1485900"/>
            <a:ext cx="8374508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5027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150" y="-15876"/>
            <a:ext cx="5149873" cy="1632848"/>
          </a:xfrm>
        </p:spPr>
        <p:txBody>
          <a:bodyPr anchor="b">
            <a:normAutofit/>
          </a:bodyPr>
          <a:lstStyle/>
          <a:p>
            <a:r>
              <a:rPr lang="en-US" altLang="zh-TW" sz="2800" dirty="0" err="1">
                <a:solidFill>
                  <a:srgbClr val="000000"/>
                </a:solidFill>
              </a:rPr>
              <a:t>T</a:t>
            </a:r>
            <a:r>
              <a:rPr lang="en-US" altLang="zh-TW" sz="2800" dirty="0" err="1"/>
              <a:t>abnine</a:t>
            </a:r>
            <a:r>
              <a:rPr lang="en-US" altLang="zh-TW" sz="2800" dirty="0"/>
              <a:t> usage examples</a:t>
            </a:r>
            <a:endParaRPr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1775724"/>
            <a:ext cx="7014299" cy="3449203"/>
          </a:xfrm>
        </p:spPr>
        <p:txBody>
          <a:bodyPr>
            <a:normAutofit/>
          </a:bodyPr>
          <a:lstStyle/>
          <a:p>
            <a:pPr fontAlgn="ctr">
              <a:spcBef>
                <a:spcPts val="0"/>
              </a:spcBef>
            </a:pPr>
            <a:r>
              <a:rPr lang="en-US" altLang="zh-TW" sz="1000" b="1" dirty="0"/>
              <a:t>Code completion</a:t>
            </a:r>
          </a:p>
          <a:p>
            <a:pPr fontAlgn="ctr">
              <a:spcBef>
                <a:spcPts val="0"/>
              </a:spcBef>
            </a:pPr>
            <a:r>
              <a:rPr lang="en-US" altLang="zh-TW" sz="1000" dirty="0"/>
              <a:t>Code generation</a:t>
            </a:r>
          </a:p>
          <a:p>
            <a:pPr fontAlgn="ctr">
              <a:spcBef>
                <a:spcPts val="0"/>
              </a:spcBef>
            </a:pPr>
            <a:r>
              <a:rPr lang="en-US" altLang="zh-TW" sz="1000" dirty="0" err="1"/>
              <a:t>Tabnine</a:t>
            </a:r>
            <a:r>
              <a:rPr lang="en-US" altLang="zh-TW" sz="1000" dirty="0"/>
              <a:t> chat</a:t>
            </a:r>
          </a:p>
          <a:p>
            <a:pPr lvl="1" fontAlgn="ctr">
              <a:spcBef>
                <a:spcPts val="0"/>
              </a:spcBef>
            </a:pPr>
            <a:r>
              <a:rPr lang="en-US" altLang="zh-TW" sz="800" dirty="0"/>
              <a:t>Code review</a:t>
            </a:r>
          </a:p>
          <a:p>
            <a:pPr lvl="1" fontAlgn="ctr">
              <a:spcBef>
                <a:spcPts val="0"/>
              </a:spcBef>
            </a:pPr>
            <a:r>
              <a:rPr lang="en-US" altLang="zh-TW" sz="800" dirty="0" err="1"/>
              <a:t>Refacotring</a:t>
            </a:r>
            <a:endParaRPr lang="en-US" altLang="zh-TW" sz="800" dirty="0"/>
          </a:p>
          <a:p>
            <a:pPr lvl="1" fontAlgn="ctr">
              <a:spcBef>
                <a:spcPts val="0"/>
              </a:spcBef>
            </a:pPr>
            <a:r>
              <a:rPr lang="en-US" altLang="zh-TW" sz="800" dirty="0"/>
              <a:t>Write documentation</a:t>
            </a:r>
          </a:p>
          <a:p>
            <a:pPr lvl="1" fontAlgn="ctr">
              <a:spcBef>
                <a:spcPts val="0"/>
              </a:spcBef>
            </a:pPr>
            <a:r>
              <a:rPr lang="en-US" altLang="zh-TW" sz="800" dirty="0"/>
              <a:t>Explain</a:t>
            </a:r>
          </a:p>
          <a:p>
            <a:pPr lvl="1" fontAlgn="ctr">
              <a:spcBef>
                <a:spcPts val="0"/>
              </a:spcBef>
            </a:pPr>
            <a:r>
              <a:rPr lang="en-US" altLang="zh-TW" sz="800" dirty="0"/>
              <a:t>Code fixing</a:t>
            </a:r>
          </a:p>
          <a:p>
            <a:pPr fontAlgn="ctr">
              <a:spcBef>
                <a:spcPts val="0"/>
              </a:spcBef>
            </a:pPr>
            <a:endParaRPr lang="en-US" altLang="zh-TW" sz="1000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42F4EA7-5623-202C-D4D2-41C6EC6967D6}"/>
              </a:ext>
            </a:extLst>
          </p:cNvPr>
          <p:cNvGraphicFramePr>
            <a:graphicFrameLocks noGrp="1"/>
          </p:cNvGraphicFramePr>
          <p:nvPr/>
        </p:nvGraphicFramePr>
        <p:xfrm>
          <a:off x="4305300" y="609600"/>
          <a:ext cx="7251700" cy="5451474"/>
        </p:xfrm>
        <a:graphic>
          <a:graphicData uri="http://schemas.openxmlformats.org/drawingml/2006/table">
            <a:tbl>
              <a:tblPr/>
              <a:tblGrid>
                <a:gridCol w="1282330">
                  <a:extLst>
                    <a:ext uri="{9D8B030D-6E8A-4147-A177-3AD203B41FA5}">
                      <a16:colId xmlns:a16="http://schemas.microsoft.com/office/drawing/2014/main" val="2795696870"/>
                    </a:ext>
                  </a:extLst>
                </a:gridCol>
                <a:gridCol w="1921845">
                  <a:extLst>
                    <a:ext uri="{9D8B030D-6E8A-4147-A177-3AD203B41FA5}">
                      <a16:colId xmlns:a16="http://schemas.microsoft.com/office/drawing/2014/main" val="3422388657"/>
                    </a:ext>
                  </a:extLst>
                </a:gridCol>
                <a:gridCol w="1884198">
                  <a:extLst>
                    <a:ext uri="{9D8B030D-6E8A-4147-A177-3AD203B41FA5}">
                      <a16:colId xmlns:a16="http://schemas.microsoft.com/office/drawing/2014/main" val="748629524"/>
                    </a:ext>
                  </a:extLst>
                </a:gridCol>
                <a:gridCol w="2163327">
                  <a:extLst>
                    <a:ext uri="{9D8B030D-6E8A-4147-A177-3AD203B41FA5}">
                      <a16:colId xmlns:a16="http://schemas.microsoft.com/office/drawing/2014/main" val="4147371844"/>
                    </a:ext>
                  </a:extLst>
                </a:gridCol>
              </a:tblGrid>
              <a:tr h="214384">
                <a:tc>
                  <a:txBody>
                    <a:bodyPr/>
                    <a:lstStyle/>
                    <a:p>
                      <a:pPr algn="l" fontAlgn="ctr" latinLnBrk="0"/>
                      <a:endParaRPr lang="en-US" sz="1000" b="1" dirty="0">
                        <a:effectLst/>
                      </a:endParaRPr>
                    </a:p>
                  </a:txBody>
                  <a:tcPr marL="21931" marR="45689" marT="10965" marB="10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endParaRPr lang="en-US" sz="1000" b="1">
                        <a:effectLst/>
                      </a:endParaRPr>
                    </a:p>
                  </a:txBody>
                  <a:tcPr marL="21931" marR="45689" marT="10965" marB="10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endParaRPr lang="en-US" sz="1000" b="1">
                        <a:effectLst/>
                      </a:endParaRPr>
                    </a:p>
                  </a:txBody>
                  <a:tcPr marL="21931" marR="45689" marT="10965" marB="10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endParaRPr lang="en-US" sz="1000" b="1">
                        <a:effectLst/>
                      </a:endParaRPr>
                    </a:p>
                  </a:txBody>
                  <a:tcPr marL="21931" marR="45689" marT="10965" marB="10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3348869"/>
                  </a:ext>
                </a:extLst>
              </a:tr>
              <a:tr h="1133171"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016690"/>
                  </a:ext>
                </a:extLst>
              </a:tr>
              <a:tr h="1868202">
                <a:tc>
                  <a:txBody>
                    <a:bodyPr/>
                    <a:lstStyle/>
                    <a:p>
                      <a:pPr algn="l" fontAlgn="t"/>
                      <a:endParaRPr lang="fr-FR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1192675"/>
                  </a:ext>
                </a:extLst>
              </a:tr>
              <a:tr h="2235717"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596706"/>
                  </a:ext>
                </a:extLst>
              </a:tr>
            </a:tbl>
          </a:graphicData>
        </a:graphic>
      </p:graphicFrame>
      <p:pic>
        <p:nvPicPr>
          <p:cNvPr id="10" name="線上媒體 9" title="With Tabnine || Without Tabnine">
            <a:hlinkClick r:id="" action="ppaction://media"/>
            <a:extLst>
              <a:ext uri="{FF2B5EF4-FFF2-40B4-BE49-F238E27FC236}">
                <a16:creationId xmlns:a16="http://schemas.microsoft.com/office/drawing/2014/main" id="{BAFCF94C-DF1A-F7A4-9774-318DBF09BC7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876431" y="1912248"/>
            <a:ext cx="6407019" cy="361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6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150" y="-15876"/>
            <a:ext cx="5149873" cy="1632848"/>
          </a:xfrm>
        </p:spPr>
        <p:txBody>
          <a:bodyPr anchor="b">
            <a:normAutofit/>
          </a:bodyPr>
          <a:lstStyle/>
          <a:p>
            <a:r>
              <a:rPr lang="en-US" altLang="zh-TW" sz="2800" dirty="0" err="1">
                <a:solidFill>
                  <a:srgbClr val="000000"/>
                </a:solidFill>
              </a:rPr>
              <a:t>T</a:t>
            </a:r>
            <a:r>
              <a:rPr lang="en-US" altLang="zh-TW" sz="2800" dirty="0" err="1"/>
              <a:t>abnine</a:t>
            </a:r>
            <a:r>
              <a:rPr lang="en-US" altLang="zh-TW" sz="2800" dirty="0"/>
              <a:t> usage examples</a:t>
            </a:r>
            <a:endParaRPr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1775724"/>
            <a:ext cx="7014299" cy="3449203"/>
          </a:xfrm>
        </p:spPr>
        <p:txBody>
          <a:bodyPr>
            <a:normAutofit/>
          </a:bodyPr>
          <a:lstStyle/>
          <a:p>
            <a:pPr fontAlgn="ctr">
              <a:spcBef>
                <a:spcPts val="0"/>
              </a:spcBef>
            </a:pPr>
            <a:r>
              <a:rPr lang="en-US" altLang="zh-TW" sz="1000" dirty="0"/>
              <a:t>Code completion</a:t>
            </a:r>
          </a:p>
          <a:p>
            <a:pPr fontAlgn="ctr">
              <a:spcBef>
                <a:spcPts val="0"/>
              </a:spcBef>
            </a:pPr>
            <a:r>
              <a:rPr lang="en-US" altLang="zh-TW" sz="1000" b="1" dirty="0"/>
              <a:t>Code generation</a:t>
            </a:r>
          </a:p>
          <a:p>
            <a:pPr fontAlgn="ctr">
              <a:spcBef>
                <a:spcPts val="0"/>
              </a:spcBef>
            </a:pPr>
            <a:r>
              <a:rPr lang="en-US" altLang="zh-TW" sz="1000" dirty="0" err="1"/>
              <a:t>Tabnine</a:t>
            </a:r>
            <a:r>
              <a:rPr lang="en-US" altLang="zh-TW" sz="1000" dirty="0"/>
              <a:t> chat</a:t>
            </a:r>
          </a:p>
          <a:p>
            <a:pPr lvl="1" fontAlgn="ctr">
              <a:spcBef>
                <a:spcPts val="0"/>
              </a:spcBef>
            </a:pPr>
            <a:r>
              <a:rPr lang="en-US" altLang="zh-TW" sz="800" dirty="0"/>
              <a:t>Code review</a:t>
            </a:r>
          </a:p>
          <a:p>
            <a:pPr lvl="1" fontAlgn="ctr">
              <a:spcBef>
                <a:spcPts val="0"/>
              </a:spcBef>
            </a:pPr>
            <a:r>
              <a:rPr lang="en-US" altLang="zh-TW" sz="800" dirty="0" err="1"/>
              <a:t>Refacotring</a:t>
            </a:r>
            <a:endParaRPr lang="en-US" altLang="zh-TW" sz="800" dirty="0"/>
          </a:p>
          <a:p>
            <a:pPr lvl="1" fontAlgn="ctr">
              <a:spcBef>
                <a:spcPts val="0"/>
              </a:spcBef>
            </a:pPr>
            <a:r>
              <a:rPr lang="en-US" altLang="zh-TW" sz="800" dirty="0"/>
              <a:t>Write documentation</a:t>
            </a:r>
          </a:p>
          <a:p>
            <a:pPr lvl="1" fontAlgn="ctr">
              <a:spcBef>
                <a:spcPts val="0"/>
              </a:spcBef>
            </a:pPr>
            <a:r>
              <a:rPr lang="en-US" altLang="zh-TW" sz="800" dirty="0"/>
              <a:t>Explain</a:t>
            </a:r>
          </a:p>
          <a:p>
            <a:pPr lvl="1" fontAlgn="ctr">
              <a:spcBef>
                <a:spcPts val="0"/>
              </a:spcBef>
            </a:pPr>
            <a:r>
              <a:rPr lang="en-US" altLang="zh-TW" sz="800" dirty="0"/>
              <a:t>Code fixing</a:t>
            </a:r>
          </a:p>
          <a:p>
            <a:pPr fontAlgn="ctr">
              <a:spcBef>
                <a:spcPts val="0"/>
              </a:spcBef>
            </a:pPr>
            <a:endParaRPr lang="en-US" altLang="zh-TW" sz="1000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42F4EA7-5623-202C-D4D2-41C6EC6967D6}"/>
              </a:ext>
            </a:extLst>
          </p:cNvPr>
          <p:cNvGraphicFramePr>
            <a:graphicFrameLocks noGrp="1"/>
          </p:cNvGraphicFramePr>
          <p:nvPr/>
        </p:nvGraphicFramePr>
        <p:xfrm>
          <a:off x="4305300" y="609600"/>
          <a:ext cx="7251700" cy="5451474"/>
        </p:xfrm>
        <a:graphic>
          <a:graphicData uri="http://schemas.openxmlformats.org/drawingml/2006/table">
            <a:tbl>
              <a:tblPr/>
              <a:tblGrid>
                <a:gridCol w="1282330">
                  <a:extLst>
                    <a:ext uri="{9D8B030D-6E8A-4147-A177-3AD203B41FA5}">
                      <a16:colId xmlns:a16="http://schemas.microsoft.com/office/drawing/2014/main" val="2795696870"/>
                    </a:ext>
                  </a:extLst>
                </a:gridCol>
                <a:gridCol w="1921845">
                  <a:extLst>
                    <a:ext uri="{9D8B030D-6E8A-4147-A177-3AD203B41FA5}">
                      <a16:colId xmlns:a16="http://schemas.microsoft.com/office/drawing/2014/main" val="3422388657"/>
                    </a:ext>
                  </a:extLst>
                </a:gridCol>
                <a:gridCol w="1884198">
                  <a:extLst>
                    <a:ext uri="{9D8B030D-6E8A-4147-A177-3AD203B41FA5}">
                      <a16:colId xmlns:a16="http://schemas.microsoft.com/office/drawing/2014/main" val="748629524"/>
                    </a:ext>
                  </a:extLst>
                </a:gridCol>
                <a:gridCol w="2163327">
                  <a:extLst>
                    <a:ext uri="{9D8B030D-6E8A-4147-A177-3AD203B41FA5}">
                      <a16:colId xmlns:a16="http://schemas.microsoft.com/office/drawing/2014/main" val="4147371844"/>
                    </a:ext>
                  </a:extLst>
                </a:gridCol>
              </a:tblGrid>
              <a:tr h="214384">
                <a:tc>
                  <a:txBody>
                    <a:bodyPr/>
                    <a:lstStyle/>
                    <a:p>
                      <a:pPr algn="l" fontAlgn="ctr" latinLnBrk="0"/>
                      <a:endParaRPr lang="en-US" sz="1000" b="1" dirty="0">
                        <a:effectLst/>
                      </a:endParaRPr>
                    </a:p>
                  </a:txBody>
                  <a:tcPr marL="21931" marR="45689" marT="10965" marB="10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endParaRPr lang="en-US" sz="1000" b="1">
                        <a:effectLst/>
                      </a:endParaRPr>
                    </a:p>
                  </a:txBody>
                  <a:tcPr marL="21931" marR="45689" marT="10965" marB="10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endParaRPr lang="en-US" sz="1000" b="1">
                        <a:effectLst/>
                      </a:endParaRPr>
                    </a:p>
                  </a:txBody>
                  <a:tcPr marL="21931" marR="45689" marT="10965" marB="10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endParaRPr lang="en-US" sz="1000" b="1">
                        <a:effectLst/>
                      </a:endParaRPr>
                    </a:p>
                  </a:txBody>
                  <a:tcPr marL="21931" marR="45689" marT="10965" marB="10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3348869"/>
                  </a:ext>
                </a:extLst>
              </a:tr>
              <a:tr h="1133171"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016690"/>
                  </a:ext>
                </a:extLst>
              </a:tr>
              <a:tr h="1868202">
                <a:tc>
                  <a:txBody>
                    <a:bodyPr/>
                    <a:lstStyle/>
                    <a:p>
                      <a:pPr algn="l" fontAlgn="t"/>
                      <a:endParaRPr lang="fr-FR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1192675"/>
                  </a:ext>
                </a:extLst>
              </a:tr>
              <a:tr h="2235717"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596706"/>
                  </a:ext>
                </a:extLst>
              </a:tr>
            </a:tbl>
          </a:graphicData>
        </a:graphic>
      </p:graphicFrame>
      <p:pic>
        <p:nvPicPr>
          <p:cNvPr id="9" name="線上媒體 8" title="Optimizing your coding workflow: best practices for using AI">
            <a:hlinkClick r:id="" action="ppaction://media"/>
            <a:extLst>
              <a:ext uri="{FF2B5EF4-FFF2-40B4-BE49-F238E27FC236}">
                <a16:creationId xmlns:a16="http://schemas.microsoft.com/office/drawing/2014/main" id="{613817E7-5B08-8F00-C420-B132CEBE3AF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517397" y="1912248"/>
            <a:ext cx="7039603" cy="397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89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D033678-E18F-0129-15D2-86BF1298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What is AI ?</a:t>
            </a:r>
            <a:endParaRPr lang="zh-TW" altLang="en-US" b="1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73D0410-C53B-F79A-B211-9DAB304FE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Examples of Artificial Intelligence</a:t>
            </a:r>
          </a:p>
          <a:p>
            <a:pPr lvl="1"/>
            <a:r>
              <a:rPr lang="en-US" altLang="zh-TW" dirty="0"/>
              <a:t>Chatbots</a:t>
            </a:r>
          </a:p>
          <a:p>
            <a:pPr lvl="1"/>
            <a:r>
              <a:rPr lang="en-US" altLang="zh-TW" dirty="0"/>
              <a:t>Facial recognition</a:t>
            </a:r>
          </a:p>
          <a:p>
            <a:pPr lvl="1"/>
            <a:r>
              <a:rPr lang="en-US" altLang="zh-TW" dirty="0"/>
              <a:t>Self-driving cars</a:t>
            </a:r>
          </a:p>
          <a:p>
            <a:pPr lvl="1"/>
            <a:r>
              <a:rPr lang="en-US" altLang="zh-TW" dirty="0"/>
              <a:t>Smart assistants</a:t>
            </a:r>
          </a:p>
          <a:p>
            <a:pPr lvl="1"/>
            <a:r>
              <a:rPr lang="en-US" altLang="zh-TW" dirty="0"/>
              <a:t>Navigation apps</a:t>
            </a:r>
          </a:p>
          <a:p>
            <a:endParaRPr lang="en-US" alt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DB80F0A-861E-9F8C-0471-481DFB256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332" y="1445964"/>
            <a:ext cx="4035147" cy="396607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B8DCF3C-03C0-D947-B839-70A5BFE69128}"/>
              </a:ext>
            </a:extLst>
          </p:cNvPr>
          <p:cNvSpPr txBox="1"/>
          <p:nvPr/>
        </p:nvSpPr>
        <p:spPr>
          <a:xfrm>
            <a:off x="7358332" y="5423628"/>
            <a:ext cx="4287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" b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Image generated by Edge using below prompts</a:t>
            </a:r>
          </a:p>
          <a:p>
            <a:pPr algn="ctr"/>
            <a:r>
              <a:rPr lang="en-US" altLang="zh-TW" sz="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“</a:t>
            </a:r>
            <a:r>
              <a:rPr lang="en-US" altLang="zh-TW" sz="8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iconic style </a:t>
            </a:r>
            <a:r>
              <a:rPr lang="en-US" altLang="zh-TW" sz="800" b="1" i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chatBot</a:t>
            </a:r>
            <a:r>
              <a:rPr lang="en-US" altLang="zh-TW" sz="8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self driving car smart assistant navigation maps apps “</a:t>
            </a:r>
            <a:endParaRPr lang="zh-TW" altLang="en-US" sz="800" i="1" dirty="0">
              <a:solidFill>
                <a:schemeClr val="tx1">
                  <a:lumMod val="50000"/>
                  <a:lumOff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19358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150" y="-15876"/>
            <a:ext cx="5149873" cy="1632848"/>
          </a:xfrm>
        </p:spPr>
        <p:txBody>
          <a:bodyPr anchor="b">
            <a:normAutofit/>
          </a:bodyPr>
          <a:lstStyle/>
          <a:p>
            <a:r>
              <a:rPr lang="en-US" altLang="zh-TW" sz="2800" dirty="0" err="1">
                <a:solidFill>
                  <a:srgbClr val="000000"/>
                </a:solidFill>
              </a:rPr>
              <a:t>T</a:t>
            </a:r>
            <a:r>
              <a:rPr lang="en-US" altLang="zh-TW" sz="2800" dirty="0" err="1"/>
              <a:t>abnine</a:t>
            </a:r>
            <a:r>
              <a:rPr lang="en-US" altLang="zh-TW" sz="2800" dirty="0"/>
              <a:t> usage examples</a:t>
            </a:r>
            <a:endParaRPr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1775724"/>
            <a:ext cx="7014299" cy="3449203"/>
          </a:xfrm>
        </p:spPr>
        <p:txBody>
          <a:bodyPr>
            <a:normAutofit/>
          </a:bodyPr>
          <a:lstStyle/>
          <a:p>
            <a:pPr fontAlgn="ctr">
              <a:spcBef>
                <a:spcPts val="0"/>
              </a:spcBef>
            </a:pPr>
            <a:r>
              <a:rPr lang="en-US" altLang="zh-TW" sz="1000" dirty="0"/>
              <a:t>Code completion</a:t>
            </a:r>
          </a:p>
          <a:p>
            <a:pPr fontAlgn="ctr">
              <a:spcBef>
                <a:spcPts val="0"/>
              </a:spcBef>
            </a:pPr>
            <a:r>
              <a:rPr lang="en-US" altLang="zh-TW" sz="1000" dirty="0"/>
              <a:t>Code generation</a:t>
            </a:r>
          </a:p>
          <a:p>
            <a:pPr fontAlgn="ctr">
              <a:spcBef>
                <a:spcPts val="0"/>
              </a:spcBef>
            </a:pPr>
            <a:r>
              <a:rPr lang="en-US" altLang="zh-TW" sz="1000" b="1" dirty="0" err="1"/>
              <a:t>Tabnine</a:t>
            </a:r>
            <a:r>
              <a:rPr lang="en-US" altLang="zh-TW" sz="1000" b="1" dirty="0"/>
              <a:t> chat</a:t>
            </a:r>
          </a:p>
          <a:p>
            <a:pPr lvl="1" fontAlgn="ctr">
              <a:spcBef>
                <a:spcPts val="0"/>
              </a:spcBef>
            </a:pPr>
            <a:r>
              <a:rPr lang="en-US" altLang="zh-TW" sz="800" b="1" dirty="0"/>
              <a:t>Code review</a:t>
            </a:r>
          </a:p>
          <a:p>
            <a:pPr lvl="1" fontAlgn="ctr">
              <a:spcBef>
                <a:spcPts val="0"/>
              </a:spcBef>
            </a:pPr>
            <a:r>
              <a:rPr lang="en-US" altLang="zh-TW" sz="800" b="1" dirty="0" err="1"/>
              <a:t>Refacotring</a:t>
            </a:r>
            <a:endParaRPr lang="en-US" altLang="zh-TW" sz="800" b="1" dirty="0"/>
          </a:p>
          <a:p>
            <a:pPr lvl="1" fontAlgn="ctr">
              <a:spcBef>
                <a:spcPts val="0"/>
              </a:spcBef>
            </a:pPr>
            <a:r>
              <a:rPr lang="en-US" altLang="zh-TW" sz="800" b="1" dirty="0"/>
              <a:t>Write documentation</a:t>
            </a:r>
          </a:p>
          <a:p>
            <a:pPr lvl="1" fontAlgn="ctr">
              <a:spcBef>
                <a:spcPts val="0"/>
              </a:spcBef>
            </a:pPr>
            <a:r>
              <a:rPr lang="en-US" altLang="zh-TW" sz="800" b="1" dirty="0"/>
              <a:t>Explain</a:t>
            </a:r>
          </a:p>
          <a:p>
            <a:pPr lvl="1" fontAlgn="ctr">
              <a:spcBef>
                <a:spcPts val="0"/>
              </a:spcBef>
            </a:pPr>
            <a:r>
              <a:rPr lang="en-US" altLang="zh-TW" sz="800" b="1" dirty="0"/>
              <a:t>Code fixing</a:t>
            </a:r>
          </a:p>
          <a:p>
            <a:pPr fontAlgn="ctr">
              <a:spcBef>
                <a:spcPts val="0"/>
              </a:spcBef>
            </a:pPr>
            <a:endParaRPr lang="en-US" altLang="zh-TW" sz="1000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42F4EA7-5623-202C-D4D2-41C6EC6967D6}"/>
              </a:ext>
            </a:extLst>
          </p:cNvPr>
          <p:cNvGraphicFramePr>
            <a:graphicFrameLocks noGrp="1"/>
          </p:cNvGraphicFramePr>
          <p:nvPr/>
        </p:nvGraphicFramePr>
        <p:xfrm>
          <a:off x="4305300" y="609600"/>
          <a:ext cx="7251700" cy="5451474"/>
        </p:xfrm>
        <a:graphic>
          <a:graphicData uri="http://schemas.openxmlformats.org/drawingml/2006/table">
            <a:tbl>
              <a:tblPr/>
              <a:tblGrid>
                <a:gridCol w="1282330">
                  <a:extLst>
                    <a:ext uri="{9D8B030D-6E8A-4147-A177-3AD203B41FA5}">
                      <a16:colId xmlns:a16="http://schemas.microsoft.com/office/drawing/2014/main" val="2795696870"/>
                    </a:ext>
                  </a:extLst>
                </a:gridCol>
                <a:gridCol w="1921845">
                  <a:extLst>
                    <a:ext uri="{9D8B030D-6E8A-4147-A177-3AD203B41FA5}">
                      <a16:colId xmlns:a16="http://schemas.microsoft.com/office/drawing/2014/main" val="3422388657"/>
                    </a:ext>
                  </a:extLst>
                </a:gridCol>
                <a:gridCol w="1884198">
                  <a:extLst>
                    <a:ext uri="{9D8B030D-6E8A-4147-A177-3AD203B41FA5}">
                      <a16:colId xmlns:a16="http://schemas.microsoft.com/office/drawing/2014/main" val="748629524"/>
                    </a:ext>
                  </a:extLst>
                </a:gridCol>
                <a:gridCol w="2163327">
                  <a:extLst>
                    <a:ext uri="{9D8B030D-6E8A-4147-A177-3AD203B41FA5}">
                      <a16:colId xmlns:a16="http://schemas.microsoft.com/office/drawing/2014/main" val="4147371844"/>
                    </a:ext>
                  </a:extLst>
                </a:gridCol>
              </a:tblGrid>
              <a:tr h="214384">
                <a:tc>
                  <a:txBody>
                    <a:bodyPr/>
                    <a:lstStyle/>
                    <a:p>
                      <a:pPr algn="l" fontAlgn="ctr" latinLnBrk="0"/>
                      <a:endParaRPr lang="en-US" sz="1000" b="1" dirty="0">
                        <a:effectLst/>
                      </a:endParaRPr>
                    </a:p>
                  </a:txBody>
                  <a:tcPr marL="21931" marR="45689" marT="10965" marB="10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endParaRPr lang="en-US" sz="1000" b="1">
                        <a:effectLst/>
                      </a:endParaRPr>
                    </a:p>
                  </a:txBody>
                  <a:tcPr marL="21931" marR="45689" marT="10965" marB="10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endParaRPr lang="en-US" sz="1000" b="1">
                        <a:effectLst/>
                      </a:endParaRPr>
                    </a:p>
                  </a:txBody>
                  <a:tcPr marL="21931" marR="45689" marT="10965" marB="10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endParaRPr lang="en-US" sz="1000" b="1">
                        <a:effectLst/>
                      </a:endParaRPr>
                    </a:p>
                  </a:txBody>
                  <a:tcPr marL="21931" marR="45689" marT="10965" marB="10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3348869"/>
                  </a:ext>
                </a:extLst>
              </a:tr>
              <a:tr h="1133171"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016690"/>
                  </a:ext>
                </a:extLst>
              </a:tr>
              <a:tr h="1868202">
                <a:tc>
                  <a:txBody>
                    <a:bodyPr/>
                    <a:lstStyle/>
                    <a:p>
                      <a:pPr algn="l" fontAlgn="t"/>
                      <a:endParaRPr lang="fr-FR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1192675"/>
                  </a:ext>
                </a:extLst>
              </a:tr>
              <a:tr h="2235717"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596706"/>
                  </a:ext>
                </a:extLst>
              </a:tr>
            </a:tbl>
          </a:graphicData>
        </a:graphic>
      </p:graphicFrame>
      <p:pic>
        <p:nvPicPr>
          <p:cNvPr id="8" name="線上媒體 7" title="Tabnine Chat Getting Started">
            <a:hlinkClick r:id="" action="ppaction://media"/>
            <a:extLst>
              <a:ext uri="{FF2B5EF4-FFF2-40B4-BE49-F238E27FC236}">
                <a16:creationId xmlns:a16="http://schemas.microsoft.com/office/drawing/2014/main" id="{92917992-BFC2-8797-D91A-C8B1E0E9A31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578181" y="1633073"/>
            <a:ext cx="7851818" cy="443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6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5F9894-DA63-C197-3A8B-0B1EF7401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the impact of Gen AI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502CA9-6251-3D34-3FD5-95A9B5448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To Developer</a:t>
            </a:r>
          </a:p>
          <a:p>
            <a:pPr lvl="1"/>
            <a:r>
              <a:rPr lang="en-US" altLang="zh-TW" b="1" i="0" dirty="0">
                <a:solidFill>
                  <a:srgbClr val="24292F"/>
                </a:solidFill>
                <a:effectLst/>
                <a:highlight>
                  <a:srgbClr val="FFFF00"/>
                </a:highlight>
                <a:latin typeface="Alliance No.1"/>
              </a:rPr>
              <a:t>85%</a:t>
            </a:r>
            <a:r>
              <a:rPr lang="en-US" altLang="zh-TW" b="0" i="0" dirty="0">
                <a:solidFill>
                  <a:srgbClr val="24292F"/>
                </a:solidFill>
                <a:effectLst/>
                <a:latin typeface="Alliance No.1"/>
              </a:rPr>
              <a:t> of developers felt more confident in their code quality when authoring code with GitHub Copilot and GitHub Copilot Chat.</a:t>
            </a:r>
          </a:p>
          <a:p>
            <a:pPr lvl="1"/>
            <a:r>
              <a:rPr lang="en-US" altLang="zh-TW" b="0" i="0" dirty="0">
                <a:solidFill>
                  <a:srgbClr val="24292F"/>
                </a:solidFill>
                <a:effectLst/>
                <a:latin typeface="Alliance No.1"/>
              </a:rPr>
              <a:t>Code reviews were more actionable and completed </a:t>
            </a:r>
            <a:r>
              <a:rPr lang="en-US" altLang="zh-TW" b="0" i="0" dirty="0">
                <a:solidFill>
                  <a:srgbClr val="24292F"/>
                </a:solidFill>
                <a:effectLst/>
                <a:highlight>
                  <a:srgbClr val="FFFF00"/>
                </a:highlight>
                <a:latin typeface="Alliance No.1"/>
              </a:rPr>
              <a:t>15% faster </a:t>
            </a:r>
            <a:r>
              <a:rPr lang="en-US" altLang="zh-TW" b="0" i="0" dirty="0">
                <a:solidFill>
                  <a:srgbClr val="24292F"/>
                </a:solidFill>
                <a:effectLst/>
                <a:latin typeface="Alliance No.1"/>
              </a:rPr>
              <a:t>with GitHub Copilot Chat.</a:t>
            </a:r>
          </a:p>
          <a:p>
            <a:pPr lvl="1"/>
            <a:r>
              <a:rPr lang="en-US" altLang="zh-TW" b="0" i="0" dirty="0">
                <a:solidFill>
                  <a:srgbClr val="24292F"/>
                </a:solidFill>
                <a:effectLst/>
                <a:highlight>
                  <a:srgbClr val="FFFF00"/>
                </a:highlight>
                <a:latin typeface="Alliance No.1"/>
              </a:rPr>
              <a:t>88% of developers reported maintaining flow state</a:t>
            </a:r>
            <a:r>
              <a:rPr lang="en-US" altLang="zh-TW" b="0" i="0" dirty="0">
                <a:solidFill>
                  <a:srgbClr val="24292F"/>
                </a:solidFill>
                <a:effectLst/>
                <a:latin typeface="Alliance No.1"/>
              </a:rPr>
              <a:t> with GitHub Copilot Chat because they felt more focused, less frustrated, and enjoyed coding more, too.</a:t>
            </a:r>
            <a:endParaRPr lang="en-US" altLang="zh-TW" dirty="0"/>
          </a:p>
          <a:p>
            <a:r>
              <a:rPr lang="en-US" altLang="zh-TW" dirty="0">
                <a:hlinkClick r:id="rId2"/>
              </a:rPr>
              <a:t>https://github.blog/2022-09-07-research-quantifying-github-copilots-impact-on-developer-productivity-and-happiness/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https://github.blog/2023-10-10-research-quantifying-github-copilots-impact-on-code-quality/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562662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5F9894-DA63-C197-3A8B-0B1EF7401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the impact of Gen AI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502CA9-6251-3D34-3FD5-95A9B5448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To everyone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77515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5F9894-DA63-C197-3A8B-0B1EF7401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788" y="2556745"/>
            <a:ext cx="5720812" cy="1265928"/>
          </a:xfrm>
        </p:spPr>
        <p:txBody>
          <a:bodyPr/>
          <a:lstStyle/>
          <a:p>
            <a:r>
              <a:rPr lang="en-US" altLang="zh-TW" dirty="0"/>
              <a:t>Thank for the listening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9617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ML </a:t>
            </a:r>
            <a:r>
              <a:rPr lang="en-US" altLang="zh-TW" b="1" dirty="0" err="1"/>
              <a:t>v.s</a:t>
            </a:r>
            <a:r>
              <a:rPr lang="en-US" altLang="zh-TW" b="1" dirty="0"/>
              <a:t> Deep Learning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0A1A36"/>
                </a:solidFill>
                <a:effectLst/>
              </a:rPr>
              <a:t>Machine Learning </a:t>
            </a:r>
          </a:p>
          <a:p>
            <a:pPr lvl="1"/>
            <a:r>
              <a:rPr lang="en-US" altLang="zh-TW" i="0" dirty="0">
                <a:solidFill>
                  <a:srgbClr val="111111"/>
                </a:solidFill>
                <a:effectLst/>
              </a:rPr>
              <a:t>Machine learning is a subfield of artificial intelligence </a:t>
            </a:r>
          </a:p>
          <a:p>
            <a:pPr lvl="1"/>
            <a:r>
              <a:rPr lang="en-US" altLang="zh-TW" dirty="0">
                <a:solidFill>
                  <a:srgbClr val="111111"/>
                </a:solidFill>
              </a:rPr>
              <a:t>F</a:t>
            </a:r>
            <a:r>
              <a:rPr lang="en-US" altLang="zh-TW" i="0" dirty="0">
                <a:solidFill>
                  <a:srgbClr val="111111"/>
                </a:solidFill>
                <a:effectLst/>
              </a:rPr>
              <a:t>ocuses on the development of computer systems </a:t>
            </a:r>
          </a:p>
          <a:p>
            <a:pPr marL="228600" lvl="1" indent="0">
              <a:buNone/>
            </a:pPr>
            <a:r>
              <a:rPr lang="en-US" altLang="zh-TW" dirty="0">
                <a:solidFill>
                  <a:srgbClr val="111111"/>
                </a:solidFill>
              </a:rPr>
              <a:t>      </a:t>
            </a:r>
            <a:r>
              <a:rPr lang="en-US" altLang="zh-TW" i="0" dirty="0">
                <a:solidFill>
                  <a:srgbClr val="111111"/>
                </a:solidFill>
                <a:effectLst/>
              </a:rPr>
              <a:t>that can learn and adapt without being explicitly programming</a:t>
            </a:r>
          </a:p>
          <a:p>
            <a:pPr lvl="1"/>
            <a:r>
              <a:rPr lang="en-US" altLang="zh-TW" dirty="0">
                <a:solidFill>
                  <a:srgbClr val="111111"/>
                </a:solidFill>
              </a:rPr>
              <a:t>Examples</a:t>
            </a:r>
          </a:p>
          <a:p>
            <a:pPr lvl="2"/>
            <a:r>
              <a:rPr lang="en-US" altLang="zh-TW" i="0" dirty="0">
                <a:solidFill>
                  <a:srgbClr val="111111"/>
                </a:solidFill>
                <a:effectLst/>
              </a:rPr>
              <a:t>SVM / Decision Tree / HMM / </a:t>
            </a:r>
            <a:r>
              <a:rPr lang="en-US" altLang="zh-TW" i="0" dirty="0" err="1">
                <a:solidFill>
                  <a:srgbClr val="111111"/>
                </a:solidFill>
                <a:effectLst/>
              </a:rPr>
              <a:t>Kmeans</a:t>
            </a:r>
            <a:r>
              <a:rPr lang="en-US" altLang="zh-TW" i="0" dirty="0">
                <a:solidFill>
                  <a:srgbClr val="111111"/>
                </a:solidFill>
                <a:effectLst/>
              </a:rPr>
              <a:t>…</a:t>
            </a:r>
            <a:endParaRPr lang="en-US" altLang="zh-TW" i="0" dirty="0">
              <a:solidFill>
                <a:srgbClr val="0A1A36"/>
              </a:solidFill>
              <a:effectLst/>
            </a:endParaRPr>
          </a:p>
          <a:p>
            <a:pPr lvl="1"/>
            <a:endParaRPr lang="en-US" altLang="zh-TW" b="0" i="0" dirty="0">
              <a:solidFill>
                <a:srgbClr val="0A1A36"/>
              </a:solidFill>
              <a:effectLst/>
            </a:endParaRPr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80C3A0F-6CDA-FF56-B1E5-EE32CE8CD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979" y="1775671"/>
            <a:ext cx="3168525" cy="308825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27D1F495-2B1D-D67C-498B-706E61724B6B}"/>
              </a:ext>
            </a:extLst>
          </p:cNvPr>
          <p:cNvSpPr txBox="1"/>
          <p:nvPr/>
        </p:nvSpPr>
        <p:spPr>
          <a:xfrm>
            <a:off x="8341743" y="4955034"/>
            <a:ext cx="4287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b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Image generated by Edge using below prompts</a:t>
            </a:r>
          </a:p>
          <a:p>
            <a:r>
              <a:rPr lang="en-US" altLang="zh-TW" sz="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“</a:t>
            </a:r>
            <a:r>
              <a:rPr lang="en-US" altLang="zh-TW" sz="8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Machine learning versus Deep Learning“</a:t>
            </a:r>
            <a:endParaRPr lang="zh-TW" altLang="en-US" sz="800" i="1" dirty="0">
              <a:solidFill>
                <a:schemeClr val="tx1">
                  <a:lumMod val="50000"/>
                  <a:lumOff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2098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ML </a:t>
            </a:r>
            <a:r>
              <a:rPr lang="en-US" altLang="zh-TW" b="1" dirty="0" err="1"/>
              <a:t>v.s</a:t>
            </a:r>
            <a:r>
              <a:rPr lang="en-US" altLang="zh-TW" b="1" dirty="0"/>
              <a:t> Deep Learning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000000"/>
                </a:solidFill>
                <a:effectLst/>
              </a:rPr>
              <a:t>ML main subjects</a:t>
            </a:r>
          </a:p>
          <a:p>
            <a:pPr lvl="1"/>
            <a:r>
              <a:rPr lang="en-US" altLang="zh-TW" dirty="0"/>
              <a:t>Unsupervised Models</a:t>
            </a:r>
          </a:p>
          <a:p>
            <a:pPr lvl="1"/>
            <a:r>
              <a:rPr lang="en-US" altLang="zh-TW" i="0" dirty="0">
                <a:solidFill>
                  <a:srgbClr val="000000"/>
                </a:solidFill>
                <a:effectLst/>
              </a:rPr>
              <a:t>Supervised Models</a:t>
            </a:r>
            <a:endParaRPr lang="en-US" altLang="zh-TW" dirty="0"/>
          </a:p>
          <a:p>
            <a:pPr lvl="1"/>
            <a:r>
              <a:rPr lang="en-US" altLang="zh-TW" i="0" dirty="0">
                <a:solidFill>
                  <a:srgbClr val="000000"/>
                </a:solidFill>
                <a:effectLst/>
              </a:rPr>
              <a:t>Reinforcement Learning</a:t>
            </a:r>
          </a:p>
          <a:p>
            <a:pPr lvl="1"/>
            <a:r>
              <a:rPr lang="en-US" altLang="zh-TW" b="0" i="0" dirty="0">
                <a:solidFill>
                  <a:srgbClr val="0A1A36"/>
                </a:solidFill>
                <a:effectLst/>
              </a:rPr>
              <a:t>Deep learning</a:t>
            </a:r>
          </a:p>
          <a:p>
            <a:pPr lvl="1"/>
            <a:endParaRPr lang="en-US" altLang="zh-TW" b="0" i="0" dirty="0">
              <a:solidFill>
                <a:srgbClr val="0A1A36"/>
              </a:solidFill>
              <a:effectLst/>
            </a:endParaRPr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FF44305-6062-F7FC-ECE5-4FF22712C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378" y="1603131"/>
            <a:ext cx="7200477" cy="3651737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B72D3A1A-861F-4467-CFAD-FD9254928980}"/>
              </a:ext>
            </a:extLst>
          </p:cNvPr>
          <p:cNvSpPr txBox="1"/>
          <p:nvPr/>
        </p:nvSpPr>
        <p:spPr>
          <a:xfrm>
            <a:off x="6012740" y="5306998"/>
            <a:ext cx="5124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altLang="zh-TW" sz="800" b="1" i="0" dirty="0">
                <a:solidFill>
                  <a:srgbClr val="000000"/>
                </a:solidFill>
                <a:effectLst/>
                <a:hlinkClick r:id="rId3"/>
              </a:rPr>
              <a:t>https://www.youtube.com/watch?v=G2fqAlgmoPo</a:t>
            </a:r>
            <a:endParaRPr lang="en-US" altLang="zh-TW" sz="800" b="1" i="0" dirty="0">
              <a:solidFill>
                <a:srgbClr val="000000"/>
              </a:solidFill>
              <a:effectLst/>
            </a:endParaRPr>
          </a:p>
          <a:p>
            <a:pPr lvl="2"/>
            <a:endParaRPr lang="en-US" altLang="zh-TW" sz="800" b="1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47314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ML </a:t>
            </a:r>
            <a:r>
              <a:rPr lang="en-US" altLang="zh-TW" b="1" dirty="0" err="1"/>
              <a:t>v.s</a:t>
            </a:r>
            <a:r>
              <a:rPr lang="en-US" altLang="zh-TW" b="1" dirty="0"/>
              <a:t> Deep Learning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000000"/>
                </a:solidFill>
                <a:effectLst/>
              </a:rPr>
              <a:t>Unsupervised Models</a:t>
            </a:r>
          </a:p>
          <a:p>
            <a:pPr lvl="1"/>
            <a:r>
              <a:rPr lang="en-US" altLang="zh-TW" i="0" dirty="0">
                <a:solidFill>
                  <a:srgbClr val="000000"/>
                </a:solidFill>
                <a:effectLst/>
              </a:rPr>
              <a:t>No Labeled data needed</a:t>
            </a:r>
          </a:p>
          <a:p>
            <a:pPr lvl="1"/>
            <a:r>
              <a:rPr lang="en-US" altLang="zh-TW" i="0" dirty="0">
                <a:solidFill>
                  <a:srgbClr val="000000"/>
                </a:solidFill>
                <a:effectLst/>
              </a:rPr>
              <a:t>Pattern discovery </a:t>
            </a:r>
          </a:p>
          <a:p>
            <a:pPr lvl="1"/>
            <a:r>
              <a:rPr lang="en-US" altLang="zh-TW" i="0" dirty="0">
                <a:solidFill>
                  <a:srgbClr val="000000"/>
                </a:solidFill>
                <a:effectLst/>
              </a:rPr>
              <a:t>knowledge exploration</a:t>
            </a:r>
          </a:p>
          <a:p>
            <a:pPr lvl="1"/>
            <a:endParaRPr lang="en-US" altLang="zh-TW" i="0" dirty="0">
              <a:solidFill>
                <a:srgbClr val="000000"/>
              </a:solidFill>
              <a:effectLst/>
            </a:endParaRPr>
          </a:p>
          <a:p>
            <a:endParaRPr lang="en-US" altLang="zh-TW" i="0" dirty="0">
              <a:solidFill>
                <a:srgbClr val="000000"/>
              </a:solidFill>
              <a:effectLst/>
            </a:endParaRPr>
          </a:p>
          <a:p>
            <a:endParaRPr lang="en-US" altLang="zh-TW" b="1" i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br>
              <a:rPr lang="en-US" altLang="zh-TW" b="1" i="0" dirty="0">
                <a:solidFill>
                  <a:srgbClr val="000000"/>
                </a:solidFill>
                <a:effectLst/>
              </a:rPr>
            </a:br>
            <a:endParaRPr lang="en-US" altLang="zh-TW" b="1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4" name="Picture 2" descr="Supervised vs Unsupervised Learning – What's the Difference?">
            <a:extLst>
              <a:ext uri="{FF2B5EF4-FFF2-40B4-BE49-F238E27FC236}">
                <a16:creationId xmlns:a16="http://schemas.microsoft.com/office/drawing/2014/main" id="{0730357D-F029-FF95-93CE-D51B624DC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222" y="1734762"/>
            <a:ext cx="5739601" cy="44087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32961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ML </a:t>
            </a:r>
            <a:r>
              <a:rPr lang="en-US" altLang="zh-TW" b="1" dirty="0" err="1"/>
              <a:t>v.s</a:t>
            </a:r>
            <a:r>
              <a:rPr lang="en-US" altLang="zh-TW" b="1" dirty="0"/>
              <a:t> Deep Learning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000000"/>
                </a:solidFill>
                <a:effectLst/>
              </a:rPr>
              <a:t>Unsupervised Models</a:t>
            </a:r>
          </a:p>
          <a:p>
            <a:pPr lvl="2"/>
            <a:r>
              <a:rPr lang="en-US" altLang="zh-TW" dirty="0"/>
              <a:t>Map Analyzer – PHC</a:t>
            </a:r>
            <a:endParaRPr lang="en-US" altLang="zh-TW" i="0" dirty="0">
              <a:solidFill>
                <a:srgbClr val="000000"/>
              </a:solidFill>
              <a:effectLst/>
            </a:endParaRPr>
          </a:p>
          <a:p>
            <a:endParaRPr lang="en-US" altLang="zh-TW" i="0" dirty="0">
              <a:solidFill>
                <a:srgbClr val="000000"/>
              </a:solidFill>
              <a:effectLst/>
            </a:endParaRPr>
          </a:p>
          <a:p>
            <a:endParaRPr lang="en-US" altLang="zh-TW" b="1" i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br>
              <a:rPr lang="en-US" altLang="zh-TW" b="1" i="0" dirty="0">
                <a:solidFill>
                  <a:srgbClr val="000000"/>
                </a:solidFill>
                <a:effectLst/>
              </a:rPr>
            </a:br>
            <a:endParaRPr lang="en-US" altLang="zh-TW" b="1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11011637"/>
      </p:ext>
    </p:extLst>
  </p:cSld>
  <p:clrMapOvr>
    <a:masterClrMapping/>
  </p:clrMapOvr>
</p:sld>
</file>

<file path=ppt/theme/theme1.xml><?xml version="1.0" encoding="utf-8"?>
<a:theme xmlns:a="http://schemas.openxmlformats.org/drawingml/2006/main" name="BohoVogue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8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Walbaum Display_Aptos">
      <a:majorFont>
        <a:latin typeface="Walbaum Display"/>
        <a:ea typeface=""/>
        <a:cs typeface=""/>
      </a:majorFont>
      <a:minorFont>
        <a:latin typeface="Apto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ohoVogueVTI" id="{8022F7FC-316B-4DD9-B9EB-BB68CC0DFA6F}" vid="{544DD2C6-9D23-4092-AACF-F55CEAA658F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1306</TotalTime>
  <Words>1656</Words>
  <Application>Microsoft Office PowerPoint</Application>
  <PresentationFormat>寬螢幕</PresentationFormat>
  <Paragraphs>356</Paragraphs>
  <Slides>53</Slides>
  <Notes>0</Notes>
  <HiddenSlides>0</HiddenSlides>
  <MMClips>4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53</vt:i4>
      </vt:variant>
    </vt:vector>
  </HeadingPairs>
  <TitlesOfParts>
    <vt:vector size="66" baseType="lpstr">
      <vt:lpstr>“Sohne-Kraftig”</vt:lpstr>
      <vt:lpstr>Alliance No.1</vt:lpstr>
      <vt:lpstr>-apple-system</vt:lpstr>
      <vt:lpstr>inherit</vt:lpstr>
      <vt:lpstr>Microsoft YaHei UI</vt:lpstr>
      <vt:lpstr>var(--cds-font-family-source-sans-pro)</vt:lpstr>
      <vt:lpstr>Yu Gothic UI Semibold</vt:lpstr>
      <vt:lpstr>Aptos Light</vt:lpstr>
      <vt:lpstr>Arial</vt:lpstr>
      <vt:lpstr>Calibri</vt:lpstr>
      <vt:lpstr>Segoe UI</vt:lpstr>
      <vt:lpstr>Walbaum Display</vt:lpstr>
      <vt:lpstr>BohoVogueVTI</vt:lpstr>
      <vt:lpstr>Basic Introduction to Generative AI</vt:lpstr>
      <vt:lpstr>Contents</vt:lpstr>
      <vt:lpstr>What is Gen AI ? </vt:lpstr>
      <vt:lpstr>What is AI ?</vt:lpstr>
      <vt:lpstr>What is AI ?</vt:lpstr>
      <vt:lpstr>ML v.s Deep Learning</vt:lpstr>
      <vt:lpstr>ML v.s Deep Learning</vt:lpstr>
      <vt:lpstr>ML v.s Deep Learning</vt:lpstr>
      <vt:lpstr>ML v.s Deep Learning</vt:lpstr>
      <vt:lpstr>ML v.s Deep Learning</vt:lpstr>
      <vt:lpstr>ML v.s Deep Learning</vt:lpstr>
      <vt:lpstr>ML v.s Deep Learning</vt:lpstr>
      <vt:lpstr>ML v.s Deep Learning</vt:lpstr>
      <vt:lpstr>ML v.s Deep Learning</vt:lpstr>
      <vt:lpstr>ML v.s Deep Learning</vt:lpstr>
      <vt:lpstr>Gen AI</vt:lpstr>
      <vt:lpstr>Gen AI</vt:lpstr>
      <vt:lpstr>Types of Gen AI </vt:lpstr>
      <vt:lpstr>PowerPoint 簡報</vt:lpstr>
      <vt:lpstr>Types of Gen AI</vt:lpstr>
      <vt:lpstr>Gen AI – Text model</vt:lpstr>
      <vt:lpstr>Gen AI – Text model</vt:lpstr>
      <vt:lpstr>Gen AI – Text model</vt:lpstr>
      <vt:lpstr>Gen AI – Text model</vt:lpstr>
      <vt:lpstr>Gen AI – Text model</vt:lpstr>
      <vt:lpstr>Gen AI – Text model</vt:lpstr>
      <vt:lpstr>Gen AI – Text model</vt:lpstr>
      <vt:lpstr>Gen AI – Text model</vt:lpstr>
      <vt:lpstr>Gen AI – Image model</vt:lpstr>
      <vt:lpstr>Gen AI – Image model</vt:lpstr>
      <vt:lpstr>Gen AI – Image model</vt:lpstr>
      <vt:lpstr>Gen AI – Video model</vt:lpstr>
      <vt:lpstr>Gen AI Tools in Micron</vt:lpstr>
      <vt:lpstr>Gen AI - Available now</vt:lpstr>
      <vt:lpstr>Gen AI – in Future Roadmap</vt:lpstr>
      <vt:lpstr>Zoom</vt:lpstr>
      <vt:lpstr>Zoom</vt:lpstr>
      <vt:lpstr>Zoom</vt:lpstr>
      <vt:lpstr>Tabnine</vt:lpstr>
      <vt:lpstr>Tabnine</vt:lpstr>
      <vt:lpstr>Tabnine</vt:lpstr>
      <vt:lpstr>Tabnine</vt:lpstr>
      <vt:lpstr>Tabnine</vt:lpstr>
      <vt:lpstr>Tabnine</vt:lpstr>
      <vt:lpstr>Tabnine</vt:lpstr>
      <vt:lpstr>Tabnine</vt:lpstr>
      <vt:lpstr>Tabnine</vt:lpstr>
      <vt:lpstr>Tabnine usage examples</vt:lpstr>
      <vt:lpstr>Tabnine usage examples</vt:lpstr>
      <vt:lpstr>Tabnine usage examples</vt:lpstr>
      <vt:lpstr>What is the impact of Gen AI</vt:lpstr>
      <vt:lpstr>What is the impact of Gen AI</vt:lpstr>
      <vt:lpstr>Thank for the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hsu jimmy</dc:creator>
  <cp:lastModifiedBy>hsu jimmy</cp:lastModifiedBy>
  <cp:revision>13</cp:revision>
  <dcterms:created xsi:type="dcterms:W3CDTF">2023-11-02T11:24:21Z</dcterms:created>
  <dcterms:modified xsi:type="dcterms:W3CDTF">2023-11-13T15:51:25Z</dcterms:modified>
</cp:coreProperties>
</file>